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57" r:id="rId3"/>
    <p:sldId id="275" r:id="rId4"/>
    <p:sldId id="258" r:id="rId5"/>
    <p:sldId id="259" r:id="rId6"/>
    <p:sldId id="260" r:id="rId7"/>
    <p:sldId id="272" r:id="rId8"/>
    <p:sldId id="261" r:id="rId9"/>
    <p:sldId id="262" r:id="rId10"/>
    <p:sldId id="263" r:id="rId11"/>
    <p:sldId id="265" r:id="rId12"/>
    <p:sldId id="266" r:id="rId13"/>
    <p:sldId id="267" r:id="rId14"/>
    <p:sldId id="268" r:id="rId15"/>
    <p:sldId id="269" r:id="rId16"/>
    <p:sldId id="270" r:id="rId17"/>
    <p:sldId id="271" r:id="rId18"/>
    <p:sldId id="283" r:id="rId19"/>
    <p:sldId id="264" r:id="rId20"/>
    <p:sldId id="274" r:id="rId21"/>
    <p:sldId id="277" r:id="rId22"/>
    <p:sldId id="278" r:id="rId23"/>
    <p:sldId id="276" r:id="rId24"/>
    <p:sldId id="280" r:id="rId25"/>
    <p:sldId id="281" r:id="rId26"/>
    <p:sldId id="282"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b Pace" initials="BP" lastIdx="3" clrIdx="0">
    <p:extLst>
      <p:ext uri="{19B8F6BF-5375-455C-9EA6-DF929625EA0E}">
        <p15:presenceInfo xmlns:p15="http://schemas.microsoft.com/office/powerpoint/2012/main" userId="a6b9c71878fb22b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206" autoAdjust="0"/>
  </p:normalViewPr>
  <p:slideViewPr>
    <p:cSldViewPr snapToGrid="0">
      <p:cViewPr varScale="1">
        <p:scale>
          <a:sx n="67" d="100"/>
          <a:sy n="67" d="100"/>
        </p:scale>
        <p:origin x="858" y="72"/>
      </p:cViewPr>
      <p:guideLst/>
    </p:cSldViewPr>
  </p:slideViewPr>
  <p:outlineViewPr>
    <p:cViewPr>
      <p:scale>
        <a:sx n="33" d="100"/>
        <a:sy n="33" d="100"/>
      </p:scale>
      <p:origin x="0" y="-3096"/>
    </p:cViewPr>
  </p:outlineViewPr>
  <p:notesTextViewPr>
    <p:cViewPr>
      <p:scale>
        <a:sx n="1" d="1"/>
        <a:sy n="1" d="1"/>
      </p:scale>
      <p:origin x="0" y="0"/>
    </p:cViewPr>
  </p:notesTextViewPr>
  <p:sorterViewPr>
    <p:cViewPr>
      <p:scale>
        <a:sx n="100" d="100"/>
        <a:sy n="100" d="100"/>
      </p:scale>
      <p:origin x="0" y="-516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5-09T08:16:44.245" idx="1">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3-01-17T15:03:05.422" idx="3">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278071-1E17-459C-8999-AEE1219A3096}" type="datetimeFigureOut">
              <a:rPr lang="en-US" smtClean="0"/>
              <a:t>11/6/2025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3EE18-97DA-4E06-963A-379CBE27B479}" type="slidenum">
              <a:rPr lang="en-US" smtClean="0"/>
              <a:t>‹#›</a:t>
            </a:fld>
            <a:endParaRPr lang="en-US"/>
          </a:p>
        </p:txBody>
      </p:sp>
    </p:spTree>
    <p:extLst>
      <p:ext uri="{BB962C8B-B14F-4D97-AF65-F5344CB8AC3E}">
        <p14:creationId xmlns:p14="http://schemas.microsoft.com/office/powerpoint/2010/main" val="3938765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3EAB7-E96D-43F7-BE8A-D2164BC507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4B6E3B-C4DD-4C66-92C8-BD450E6CD1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77D91C-9CFE-41CB-B91F-59E66D735825}"/>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5" name="Footer Placeholder 4">
            <a:extLst>
              <a:ext uri="{FF2B5EF4-FFF2-40B4-BE49-F238E27FC236}">
                <a16:creationId xmlns:a16="http://schemas.microsoft.com/office/drawing/2014/main" id="{184A7373-E288-45A5-80A4-A80BACFDED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3CB7A6-1282-44B4-8995-44B9196439B2}"/>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301110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6AE4-B27A-4D3A-987C-EFA8CF44462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539748-F076-4685-8E72-9F02EA0148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DFBB6-D9DA-4138-A6D8-80F6576072A4}"/>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5" name="Footer Placeholder 4">
            <a:extLst>
              <a:ext uri="{FF2B5EF4-FFF2-40B4-BE49-F238E27FC236}">
                <a16:creationId xmlns:a16="http://schemas.microsoft.com/office/drawing/2014/main" id="{8515E77B-C11D-4C27-8D7C-36995E41375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8C8CFA-76CB-41C2-B30F-AFD25F5A7DC8}"/>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18294833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E059E24-08CA-4931-A5B7-C0C568B53DF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B4E278F-00B9-44CC-B24F-CA99FC08715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3B6236-E653-4512-8E47-4EF23A62BB97}"/>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5" name="Footer Placeholder 4">
            <a:extLst>
              <a:ext uri="{FF2B5EF4-FFF2-40B4-BE49-F238E27FC236}">
                <a16:creationId xmlns:a16="http://schemas.microsoft.com/office/drawing/2014/main" id="{5FDC7C0B-E870-453B-B63F-5F2744987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E975ED5-7D76-4CD2-B431-3BB285CB5DB6}"/>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17406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38B3D-10A8-44E8-9839-18F740310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40E2E1B-1C2C-412C-A0CE-12A54FA1389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DDAEB70-4896-408B-A10D-6D966B765578}"/>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5" name="Footer Placeholder 4">
            <a:extLst>
              <a:ext uri="{FF2B5EF4-FFF2-40B4-BE49-F238E27FC236}">
                <a16:creationId xmlns:a16="http://schemas.microsoft.com/office/drawing/2014/main" id="{3567E9C4-B738-4C69-A7E8-BE37571623F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003AAEB-2336-46DD-A51D-3D47895766B7}"/>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2782176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08FFD-37ED-4338-BB22-A2B63056069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BA4B35-526E-435B-8F55-7622BAB215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A8F55DA-B88C-4CAC-9985-062A3B16A49B}"/>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5" name="Footer Placeholder 4">
            <a:extLst>
              <a:ext uri="{FF2B5EF4-FFF2-40B4-BE49-F238E27FC236}">
                <a16:creationId xmlns:a16="http://schemas.microsoft.com/office/drawing/2014/main" id="{85DD9A32-8738-4838-97B8-161B8683E91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E9E8B6C-8A62-42B0-B39F-46FA0897EFE0}"/>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41226663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C7D06-0443-44EC-8989-8444AB34DF7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F3C179-96BE-4C5E-8935-94E6DA65264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B63C05-598A-44FA-BFB9-0211AFCA0C1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70F475-CB64-401A-96F0-FD0492D51FCB}"/>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6" name="Footer Placeholder 5">
            <a:extLst>
              <a:ext uri="{FF2B5EF4-FFF2-40B4-BE49-F238E27FC236}">
                <a16:creationId xmlns:a16="http://schemas.microsoft.com/office/drawing/2014/main" id="{3F0FDB62-FA91-4CAF-AB24-C2E9C66985F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9E0C64C-88BA-4E91-94AA-E9BEFE6B28D6}"/>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1566644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F77ED-FEEF-4911-B7F5-3BF774A026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6F5507-631A-403A-9A46-A58168CACB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B38B79-6A8F-48AB-8A04-85F54F2E67F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345D79-1A38-409A-BC4A-0C2747C790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1862BAF-8361-431F-9DBD-F6AAF70056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6E418AE-22EF-4052-BB51-DC42BFA04C45}"/>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8" name="Footer Placeholder 7">
            <a:extLst>
              <a:ext uri="{FF2B5EF4-FFF2-40B4-BE49-F238E27FC236}">
                <a16:creationId xmlns:a16="http://schemas.microsoft.com/office/drawing/2014/main" id="{84C9AB8E-6EF2-4601-BA41-F86C4BD26E1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D7CF8C-765F-4AC3-9DC3-DE18F55B588F}"/>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1320060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9FB064-BB24-4E3E-88A2-D3477F7E729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A06F8D-58E2-4771-9ECE-B3BA5985003D}"/>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4" name="Footer Placeholder 3">
            <a:extLst>
              <a:ext uri="{FF2B5EF4-FFF2-40B4-BE49-F238E27FC236}">
                <a16:creationId xmlns:a16="http://schemas.microsoft.com/office/drawing/2014/main" id="{17114683-AF4E-4AAC-8903-A80D8FA8255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E1D9E92-5A06-4B21-9DAF-2203891D14E7}"/>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1906243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549972-92BD-4EA9-83CE-EBAA7A6C648A}"/>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3" name="Footer Placeholder 2">
            <a:extLst>
              <a:ext uri="{FF2B5EF4-FFF2-40B4-BE49-F238E27FC236}">
                <a16:creationId xmlns:a16="http://schemas.microsoft.com/office/drawing/2014/main" id="{099D4AA1-451B-492E-BCA4-2B6D3B900D9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4F77E29-5F0A-43CE-ADFA-593A1D99EA6A}"/>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5315860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4A677-4DCE-4A7E-BC36-462EF8211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2AD0E68-32FB-4329-8747-ED9C1AA30A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59DF55-4C08-47A0-BB7A-9E2956A03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806D8-DD8D-4C51-8DED-342BF383DE83}"/>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6" name="Footer Placeholder 5">
            <a:extLst>
              <a:ext uri="{FF2B5EF4-FFF2-40B4-BE49-F238E27FC236}">
                <a16:creationId xmlns:a16="http://schemas.microsoft.com/office/drawing/2014/main" id="{45EBCCAD-90FE-4A08-BE75-63FA8243BC3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F1AAFC8-647D-4B74-9AA5-217EEE03E57B}"/>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3834955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37F4F-B8B8-44DF-9C01-CA445ADEEE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B02BC41-3AFD-422B-9424-DF0DA5621D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05E2300B-5B2F-42CE-AD34-68EB33F0AB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E1ED5C-EF43-46E4-B840-C74FA6DD2991}"/>
              </a:ext>
            </a:extLst>
          </p:cNvPr>
          <p:cNvSpPr>
            <a:spLocks noGrp="1"/>
          </p:cNvSpPr>
          <p:nvPr>
            <p:ph type="dt" sz="half" idx="10"/>
          </p:nvPr>
        </p:nvSpPr>
        <p:spPr/>
        <p:txBody>
          <a:bodyPr/>
          <a:lstStyle/>
          <a:p>
            <a:fld id="{8BF10CDF-6D15-47DD-BE9C-CA25D9D8C6F1}" type="datetimeFigureOut">
              <a:rPr lang="en-US" smtClean="0"/>
              <a:t>11/6/2025</a:t>
            </a:fld>
            <a:endParaRPr lang="en-US" dirty="0"/>
          </a:p>
        </p:txBody>
      </p:sp>
      <p:sp>
        <p:nvSpPr>
          <p:cNvPr id="6" name="Footer Placeholder 5">
            <a:extLst>
              <a:ext uri="{FF2B5EF4-FFF2-40B4-BE49-F238E27FC236}">
                <a16:creationId xmlns:a16="http://schemas.microsoft.com/office/drawing/2014/main" id="{B5FCE289-F851-4912-96E5-7A263D856D9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D9902626-FADC-4792-A273-D52EAC144FD4}"/>
              </a:ext>
            </a:extLst>
          </p:cNvPr>
          <p:cNvSpPr>
            <a:spLocks noGrp="1"/>
          </p:cNvSpPr>
          <p:nvPr>
            <p:ph type="sldNum" sz="quarter" idx="12"/>
          </p:nvPr>
        </p:nvSpPr>
        <p:spPr/>
        <p:txBody>
          <a:bodyPr/>
          <a:lstStyle/>
          <a:p>
            <a:fld id="{FBD14B4C-BBBF-49D7-8328-63B1D05E9108}" type="slidenum">
              <a:rPr lang="en-US" smtClean="0"/>
              <a:t>‹#›</a:t>
            </a:fld>
            <a:endParaRPr lang="en-US" dirty="0"/>
          </a:p>
        </p:txBody>
      </p:sp>
    </p:spTree>
    <p:extLst>
      <p:ext uri="{BB962C8B-B14F-4D97-AF65-F5344CB8AC3E}">
        <p14:creationId xmlns:p14="http://schemas.microsoft.com/office/powerpoint/2010/main" val="2103525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6EEC5-00C8-45E2-A9CC-929F9D6A1F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E9034C-577B-4723-A140-3A5CCD81656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2E36A2-2FC2-430A-B17D-2FFA413FE3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F10CDF-6D15-47DD-BE9C-CA25D9D8C6F1}" type="datetimeFigureOut">
              <a:rPr lang="en-US" smtClean="0"/>
              <a:t>11/6/2025</a:t>
            </a:fld>
            <a:endParaRPr lang="en-US" dirty="0"/>
          </a:p>
        </p:txBody>
      </p:sp>
      <p:sp>
        <p:nvSpPr>
          <p:cNvPr id="5" name="Footer Placeholder 4">
            <a:extLst>
              <a:ext uri="{FF2B5EF4-FFF2-40B4-BE49-F238E27FC236}">
                <a16:creationId xmlns:a16="http://schemas.microsoft.com/office/drawing/2014/main" id="{17A1234E-4EF1-4396-BA2A-0AA30565BD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FEF523B-A5DA-47BF-B382-91816A704CD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D14B4C-BBBF-49D7-8328-63B1D05E9108}" type="slidenum">
              <a:rPr lang="en-US" smtClean="0"/>
              <a:t>‹#›</a:t>
            </a:fld>
            <a:endParaRPr lang="en-US" dirty="0"/>
          </a:p>
        </p:txBody>
      </p:sp>
    </p:spTree>
    <p:extLst>
      <p:ext uri="{BB962C8B-B14F-4D97-AF65-F5344CB8AC3E}">
        <p14:creationId xmlns:p14="http://schemas.microsoft.com/office/powerpoint/2010/main" val="38914815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teamswin.net/ChurchHistory/000%202%20Church%20History%20Blog/My%20Church%20History%20Blog.pdf" TargetMode="External"/><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hyperlink" Target="https://www.teamswin.net/ChurchHistory/005%20Deeds%20of%20the%20Lord,%20Geography%20and%20History/00%20Deeds%20of%20the%20Lord%20by%20Month/" TargetMode="External"/><Relationship Id="rId1" Type="http://schemas.openxmlformats.org/officeDocument/2006/relationships/slideLayout" Target="../slideLayouts/slideLayout2.xml"/><Relationship Id="rId4" Type="http://schemas.openxmlformats.org/officeDocument/2006/relationships/hyperlink" Target="http://www.teamswin.net/ChurchHistory/005%20Deeds%20of%20the%20Lord,%20Geography%20and%20History/00%20Deeds%20of%20the%20Lord%20by%20Month/"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teamswin.net/ChurchHistory/005%20Deeds%20of%20the%20Lord,%20Geography%20and%20History/03%2013%20Dots%20of%20History/DOTS13.PDF" TargetMode="External"/><Relationship Id="rId2" Type="http://schemas.openxmlformats.org/officeDocument/2006/relationships/image" Target="../media/image9.tmp"/><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teamswin.net/ChurchHistory/002%20Saint's%20Locations%20by%20Day/06%20-%20June/0619%20-%20Venrbl%20Paisius%20oH&amp;B/2%20HF/" TargetMode="External"/><Relationship Id="rId2" Type="http://schemas.openxmlformats.org/officeDocument/2006/relationships/hyperlink" Target="http://www.teamswin.net/ChurchHistory/002%20Saint's%20Locations%20by%20Day/06%20-%20June/0619%20-%20Venrbl%20Paisius%20oH&amp;B/1%20Geography%20Folder/" TargetMode="External"/><Relationship Id="rId1" Type="http://schemas.openxmlformats.org/officeDocument/2006/relationships/slideLayout" Target="../slideLayouts/slideLayout6.xml"/><Relationship Id="rId6" Type="http://schemas.openxmlformats.org/officeDocument/2006/relationships/comments" Target="../comments/comment2.xml"/><Relationship Id="rId5" Type="http://schemas.openxmlformats.org/officeDocument/2006/relationships/hyperlink" Target="https://www.oca.org/saints/lives/2017/06/19/101757-venerable-paisius-of-hilandar-bulgaria" TargetMode="External"/><Relationship Id="rId4" Type="http://schemas.openxmlformats.org/officeDocument/2006/relationships/hyperlink" Target="http://www.teamswin.net/ChurchHistory/002%20Saint's%20Locations%20by%20Day/06%20-%20June/0619%20-%20Venrbl%20Paisius%20oH&amp;B"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hyperlink" Target="https://www.teamswin.net/ChurchHistory/001%20Church%20History%20Locations%20(Saints%20East%20and%20We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teamswin.net/ChurchHistory/005%20Deeds%20of%20the%20Lord,%20Geography%20and%20History/62%20Theotokos,%20Mary%20Mother%20of%20God%20Stories/62%20%20Theotokos_%20Mary%20Mother%20of%20God%20Stories%20by%20Date.pdf" TargetMode="External"/><Relationship Id="rId2" Type="http://schemas.openxmlformats.org/officeDocument/2006/relationships/image" Target="../media/image17.tmp"/><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teamswin.net/ChurchHistory/000%201%20Powerpoint%20-%20History%20and%20Geography%20of%20the%20World/BOUTLINE.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s://www.google.com/earth/about/version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tmp"/><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hyperlink" Target="https://www.teamswin.net/ChurchHistory/005%20Deeds%20of%20the%20Lord,%20Geography%20and%20History"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hyperlink" Target="https://www.teamswin.net/ChurchHistory/005%20Deeds%20of%20the%20Lord,%20Geography%20and%20History/0002%20World%20History/0002%20World%20History_%20a%20Summary.pdf"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teamswin.net/BibleStrategy/My%20Bible%20Strategy%20Blog.pdf" TargetMode="External"/><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eamswin.net/ChurchHistory/" TargetMode="External"/><Relationship Id="rId2" Type="http://schemas.openxmlformats.org/officeDocument/2006/relationships/image" Target="../media/image6.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CAAB-26C6-42BA-9E92-9ECCC1724C14}"/>
              </a:ext>
            </a:extLst>
          </p:cNvPr>
          <p:cNvSpPr>
            <a:spLocks noGrp="1"/>
          </p:cNvSpPr>
          <p:nvPr>
            <p:ph type="ctrTitle"/>
          </p:nvPr>
        </p:nvSpPr>
        <p:spPr/>
        <p:txBody>
          <a:bodyPr/>
          <a:lstStyle/>
          <a:p>
            <a:r>
              <a:rPr lang="en-US" dirty="0"/>
              <a:t>World History and Geography</a:t>
            </a:r>
          </a:p>
        </p:txBody>
      </p:sp>
      <p:sp>
        <p:nvSpPr>
          <p:cNvPr id="3" name="Subtitle 2">
            <a:extLst>
              <a:ext uri="{FF2B5EF4-FFF2-40B4-BE49-F238E27FC236}">
                <a16:creationId xmlns:a16="http://schemas.microsoft.com/office/drawing/2014/main" id="{0811193D-8226-4710-B20F-B592B9DE3D5A}"/>
              </a:ext>
            </a:extLst>
          </p:cNvPr>
          <p:cNvSpPr>
            <a:spLocks noGrp="1"/>
          </p:cNvSpPr>
          <p:nvPr>
            <p:ph type="subTitle" idx="1"/>
          </p:nvPr>
        </p:nvSpPr>
        <p:spPr/>
        <p:txBody>
          <a:bodyPr/>
          <a:lstStyle/>
          <a:p>
            <a:r>
              <a:rPr lang="en-US" dirty="0"/>
              <a:t>Deeds of the Lord </a:t>
            </a:r>
          </a:p>
          <a:p>
            <a:r>
              <a:rPr lang="en-US" dirty="0"/>
              <a:t>Throughout World History</a:t>
            </a:r>
          </a:p>
          <a:p>
            <a:r>
              <a:rPr lang="en-US" dirty="0"/>
              <a:t>Extracted from His Saint’s Stories</a:t>
            </a:r>
          </a:p>
        </p:txBody>
      </p:sp>
    </p:spTree>
    <p:extLst>
      <p:ext uri="{BB962C8B-B14F-4D97-AF65-F5344CB8AC3E}">
        <p14:creationId xmlns:p14="http://schemas.microsoft.com/office/powerpoint/2010/main" val="2323690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A183A-621C-4DC7-88D9-3C17DBAF57B5}"/>
              </a:ext>
            </a:extLst>
          </p:cNvPr>
          <p:cNvSpPr>
            <a:spLocks noGrp="1"/>
          </p:cNvSpPr>
          <p:nvPr>
            <p:ph type="title"/>
          </p:nvPr>
        </p:nvSpPr>
        <p:spPr/>
        <p:txBody>
          <a:bodyPr/>
          <a:lstStyle/>
          <a:p>
            <a:r>
              <a:rPr lang="en-US" dirty="0"/>
              <a:t>Church History Blog</a:t>
            </a:r>
          </a:p>
        </p:txBody>
      </p:sp>
      <p:pic>
        <p:nvPicPr>
          <p:cNvPr id="5" name="Content Placeholder 4">
            <a:extLst>
              <a:ext uri="{FF2B5EF4-FFF2-40B4-BE49-F238E27FC236}">
                <a16:creationId xmlns:a16="http://schemas.microsoft.com/office/drawing/2014/main" id="{84A3D2EC-AC62-4503-A41E-F1EFCD3554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2311" y="1690688"/>
            <a:ext cx="9383151" cy="4937760"/>
          </a:xfrm>
        </p:spPr>
      </p:pic>
      <p:sp>
        <p:nvSpPr>
          <p:cNvPr id="3" name="Rectangle: Rounded Corners 2">
            <a:hlinkClick r:id="rId3"/>
            <a:extLst>
              <a:ext uri="{FF2B5EF4-FFF2-40B4-BE49-F238E27FC236}">
                <a16:creationId xmlns:a16="http://schemas.microsoft.com/office/drawing/2014/main" id="{D2AA7694-115D-4747-8D53-496D5A836EB0}"/>
              </a:ext>
            </a:extLst>
          </p:cNvPr>
          <p:cNvSpPr/>
          <p:nvPr/>
        </p:nvSpPr>
        <p:spPr>
          <a:xfrm>
            <a:off x="2160104" y="2305878"/>
            <a:ext cx="6546574" cy="2133600"/>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hlinkClick r:id="rId3"/>
            <a:extLst>
              <a:ext uri="{FF2B5EF4-FFF2-40B4-BE49-F238E27FC236}">
                <a16:creationId xmlns:a16="http://schemas.microsoft.com/office/drawing/2014/main" id="{F29C2107-D1A2-4CF0-877B-824D65C93F72}"/>
              </a:ext>
            </a:extLst>
          </p:cNvPr>
          <p:cNvSpPr txBox="1"/>
          <p:nvPr/>
        </p:nvSpPr>
        <p:spPr>
          <a:xfrm>
            <a:off x="9904471" y="2610678"/>
            <a:ext cx="1823703" cy="1200329"/>
          </a:xfrm>
          <a:prstGeom prst="rect">
            <a:avLst/>
          </a:prstGeom>
          <a:noFill/>
          <a:ln w="76200">
            <a:solidFill>
              <a:srgbClr val="FF0000"/>
            </a:solidFill>
          </a:ln>
        </p:spPr>
        <p:txBody>
          <a:bodyPr wrap="square" rtlCol="0">
            <a:spAutoFit/>
          </a:bodyPr>
          <a:lstStyle/>
          <a:p>
            <a:r>
              <a:rPr lang="en-US" dirty="0">
                <a:solidFill>
                  <a:srgbClr val="FF0000"/>
                </a:solidFill>
              </a:rPr>
              <a:t>Zoom the purpose box so everyone can read.</a:t>
            </a:r>
          </a:p>
        </p:txBody>
      </p:sp>
    </p:spTree>
    <p:extLst>
      <p:ext uri="{BB962C8B-B14F-4D97-AF65-F5344CB8AC3E}">
        <p14:creationId xmlns:p14="http://schemas.microsoft.com/office/powerpoint/2010/main" val="2690079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399C2-8DC7-4614-AE3E-03F6057A8C11}"/>
              </a:ext>
            </a:extLst>
          </p:cNvPr>
          <p:cNvSpPr>
            <a:spLocks noGrp="1"/>
          </p:cNvSpPr>
          <p:nvPr>
            <p:ph type="title"/>
          </p:nvPr>
        </p:nvSpPr>
        <p:spPr/>
        <p:txBody>
          <a:bodyPr/>
          <a:lstStyle/>
          <a:p>
            <a:r>
              <a:rPr lang="en-US" dirty="0"/>
              <a:t>Saints Locations by Church Calendar Day</a:t>
            </a:r>
          </a:p>
        </p:txBody>
      </p:sp>
      <p:pic>
        <p:nvPicPr>
          <p:cNvPr id="5" name="Content Placeholder 4">
            <a:hlinkClick r:id="rId2"/>
            <a:extLst>
              <a:ext uri="{FF2B5EF4-FFF2-40B4-BE49-F238E27FC236}">
                <a16:creationId xmlns:a16="http://schemas.microsoft.com/office/drawing/2014/main" id="{CAB4B0B0-A4F5-4289-9CB9-8E96D75B717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5077" y="1800665"/>
            <a:ext cx="9101797" cy="3943947"/>
          </a:xfrm>
        </p:spPr>
      </p:pic>
      <p:sp>
        <p:nvSpPr>
          <p:cNvPr id="3" name="TextBox 2">
            <a:hlinkClick r:id="rId4"/>
            <a:extLst>
              <a:ext uri="{FF2B5EF4-FFF2-40B4-BE49-F238E27FC236}">
                <a16:creationId xmlns:a16="http://schemas.microsoft.com/office/drawing/2014/main" id="{D946426C-C199-4C09-94EF-4B3B3635A273}"/>
              </a:ext>
            </a:extLst>
          </p:cNvPr>
          <p:cNvSpPr txBox="1"/>
          <p:nvPr/>
        </p:nvSpPr>
        <p:spPr>
          <a:xfrm>
            <a:off x="6096000" y="2771776"/>
            <a:ext cx="3260035" cy="1200329"/>
          </a:xfrm>
          <a:prstGeom prst="rect">
            <a:avLst/>
          </a:prstGeom>
          <a:noFill/>
          <a:ln w="57150">
            <a:solidFill>
              <a:srgbClr val="FF0000"/>
            </a:solidFill>
          </a:ln>
        </p:spPr>
        <p:txBody>
          <a:bodyPr wrap="square" rtlCol="0">
            <a:spAutoFit/>
          </a:bodyPr>
          <a:lstStyle/>
          <a:p>
            <a:r>
              <a:rPr lang="en-US" dirty="0">
                <a:solidFill>
                  <a:srgbClr val="FF0000"/>
                </a:solidFill>
              </a:rPr>
              <a:t>I go to this page every day to read the day’s stories both East and West.</a:t>
            </a:r>
          </a:p>
          <a:p>
            <a:endParaRPr lang="en-US" dirty="0"/>
          </a:p>
        </p:txBody>
      </p:sp>
      <p:sp>
        <p:nvSpPr>
          <p:cNvPr id="4" name="TextBox 3">
            <a:extLst>
              <a:ext uri="{FF2B5EF4-FFF2-40B4-BE49-F238E27FC236}">
                <a16:creationId xmlns:a16="http://schemas.microsoft.com/office/drawing/2014/main" id="{D887E793-EFAC-4552-86B5-79EC86C3148D}"/>
              </a:ext>
            </a:extLst>
          </p:cNvPr>
          <p:cNvSpPr txBox="1"/>
          <p:nvPr/>
        </p:nvSpPr>
        <p:spPr>
          <a:xfrm>
            <a:off x="6096000" y="4240696"/>
            <a:ext cx="3260035" cy="923330"/>
          </a:xfrm>
          <a:prstGeom prst="rect">
            <a:avLst/>
          </a:prstGeom>
          <a:noFill/>
          <a:ln w="57150">
            <a:solidFill>
              <a:srgbClr val="FF0000"/>
            </a:solidFill>
          </a:ln>
        </p:spPr>
        <p:txBody>
          <a:bodyPr wrap="square" rtlCol="0">
            <a:spAutoFit/>
          </a:bodyPr>
          <a:lstStyle/>
          <a:p>
            <a:r>
              <a:rPr lang="en-US" dirty="0">
                <a:solidFill>
                  <a:srgbClr val="FF0000"/>
                </a:solidFill>
              </a:rPr>
              <a:t>All but two Miracles have been removed from the Western stories.</a:t>
            </a:r>
          </a:p>
        </p:txBody>
      </p:sp>
    </p:spTree>
    <p:extLst>
      <p:ext uri="{BB962C8B-B14F-4D97-AF65-F5344CB8AC3E}">
        <p14:creationId xmlns:p14="http://schemas.microsoft.com/office/powerpoint/2010/main" val="402526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BB841-833E-4CFD-9E2E-C988F3F3B36C}"/>
              </a:ext>
            </a:extLst>
          </p:cNvPr>
          <p:cNvSpPr>
            <a:spLocks noGrp="1"/>
          </p:cNvSpPr>
          <p:nvPr>
            <p:ph type="title"/>
          </p:nvPr>
        </p:nvSpPr>
        <p:spPr>
          <a:xfrm>
            <a:off x="838200" y="325368"/>
            <a:ext cx="10515600" cy="1325563"/>
          </a:xfrm>
        </p:spPr>
        <p:txBody>
          <a:bodyPr/>
          <a:lstStyle/>
          <a:p>
            <a:r>
              <a:rPr lang="en-US" dirty="0"/>
              <a:t>13 Dots of History</a:t>
            </a:r>
          </a:p>
        </p:txBody>
      </p:sp>
      <p:pic>
        <p:nvPicPr>
          <p:cNvPr id="5" name="Content Placeholder 4">
            <a:extLst>
              <a:ext uri="{FF2B5EF4-FFF2-40B4-BE49-F238E27FC236}">
                <a16:creationId xmlns:a16="http://schemas.microsoft.com/office/drawing/2014/main" id="{2B25F427-6A9B-4CDC-ABE9-A1EDC3D8BA1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2535" y="1839913"/>
            <a:ext cx="10114671" cy="4351338"/>
          </a:xfrm>
        </p:spPr>
      </p:pic>
      <p:sp>
        <p:nvSpPr>
          <p:cNvPr id="3" name="Rectangle: Rounded Corners 2">
            <a:hlinkClick r:id="rId3"/>
            <a:extLst>
              <a:ext uri="{FF2B5EF4-FFF2-40B4-BE49-F238E27FC236}">
                <a16:creationId xmlns:a16="http://schemas.microsoft.com/office/drawing/2014/main" id="{7A8F4D03-7F0D-451E-9EFD-812D04636765}"/>
              </a:ext>
            </a:extLst>
          </p:cNvPr>
          <p:cNvSpPr/>
          <p:nvPr/>
        </p:nvSpPr>
        <p:spPr>
          <a:xfrm>
            <a:off x="4028661" y="1839913"/>
            <a:ext cx="3458817" cy="1195871"/>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84584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CAE41D-E738-4312-8BEE-423D3FA5D702}"/>
              </a:ext>
            </a:extLst>
          </p:cNvPr>
          <p:cNvSpPr>
            <a:spLocks noGrp="1"/>
          </p:cNvSpPr>
          <p:nvPr>
            <p:ph type="title"/>
          </p:nvPr>
        </p:nvSpPr>
        <p:spPr/>
        <p:txBody>
          <a:bodyPr/>
          <a:lstStyle/>
          <a:p>
            <a:r>
              <a:rPr lang="en-US" dirty="0"/>
              <a:t>Adam, created complete, passed it on</a:t>
            </a:r>
          </a:p>
        </p:txBody>
      </p:sp>
      <p:pic>
        <p:nvPicPr>
          <p:cNvPr id="5" name="Content Placeholder 4">
            <a:extLst>
              <a:ext uri="{FF2B5EF4-FFF2-40B4-BE49-F238E27FC236}">
                <a16:creationId xmlns:a16="http://schemas.microsoft.com/office/drawing/2014/main" id="{5987FDA0-F4F3-4473-AEBD-5F11C5A8A13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979" y="1962659"/>
            <a:ext cx="8273230" cy="4077269"/>
          </a:xfrm>
        </p:spPr>
      </p:pic>
      <p:sp>
        <p:nvSpPr>
          <p:cNvPr id="3" name="TextBox 2">
            <a:extLst>
              <a:ext uri="{FF2B5EF4-FFF2-40B4-BE49-F238E27FC236}">
                <a16:creationId xmlns:a16="http://schemas.microsoft.com/office/drawing/2014/main" id="{7C32A750-2BD7-48F6-81A3-445BA8AA9AD2}"/>
              </a:ext>
            </a:extLst>
          </p:cNvPr>
          <p:cNvSpPr txBox="1"/>
          <p:nvPr/>
        </p:nvSpPr>
        <p:spPr>
          <a:xfrm>
            <a:off x="9263270" y="3988904"/>
            <a:ext cx="2504660" cy="2031325"/>
          </a:xfrm>
          <a:prstGeom prst="rect">
            <a:avLst/>
          </a:prstGeom>
          <a:noFill/>
          <a:ln w="57150">
            <a:solidFill>
              <a:srgbClr val="FF0000"/>
            </a:solidFill>
          </a:ln>
        </p:spPr>
        <p:txBody>
          <a:bodyPr wrap="square" rtlCol="0">
            <a:spAutoFit/>
          </a:bodyPr>
          <a:lstStyle/>
          <a:p>
            <a:r>
              <a:rPr lang="en-US" dirty="0">
                <a:solidFill>
                  <a:srgbClr val="FF0000"/>
                </a:solidFill>
              </a:rPr>
              <a:t>Thanks to Indiana Jones, his friends, and the Nazis: In the 20</a:t>
            </a:r>
            <a:r>
              <a:rPr lang="en-US" baseline="30000" dirty="0">
                <a:solidFill>
                  <a:srgbClr val="FF0000"/>
                </a:solidFill>
              </a:rPr>
              <a:t>th</a:t>
            </a:r>
            <a:r>
              <a:rPr lang="en-US" dirty="0">
                <a:solidFill>
                  <a:srgbClr val="FF0000"/>
                </a:solidFill>
              </a:rPr>
              <a:t> Century we discovered Adam knew how to fly and make aluminum with electricity.</a:t>
            </a:r>
          </a:p>
        </p:txBody>
      </p:sp>
      <p:sp>
        <p:nvSpPr>
          <p:cNvPr id="4" name="TextBox 3">
            <a:extLst>
              <a:ext uri="{FF2B5EF4-FFF2-40B4-BE49-F238E27FC236}">
                <a16:creationId xmlns:a16="http://schemas.microsoft.com/office/drawing/2014/main" id="{FE11D0D5-7912-4561-9ECF-DEB88C4BEE21}"/>
              </a:ext>
            </a:extLst>
          </p:cNvPr>
          <p:cNvSpPr txBox="1"/>
          <p:nvPr/>
        </p:nvSpPr>
        <p:spPr>
          <a:xfrm>
            <a:off x="9263270" y="1497491"/>
            <a:ext cx="2504660" cy="2308324"/>
          </a:xfrm>
          <a:prstGeom prst="rect">
            <a:avLst/>
          </a:prstGeom>
          <a:noFill/>
          <a:ln w="57150">
            <a:solidFill>
              <a:srgbClr val="FF0000"/>
            </a:solidFill>
          </a:ln>
        </p:spPr>
        <p:txBody>
          <a:bodyPr wrap="square" rtlCol="0">
            <a:spAutoFit/>
          </a:bodyPr>
          <a:lstStyle/>
          <a:p>
            <a:r>
              <a:rPr lang="en-US" dirty="0">
                <a:solidFill>
                  <a:srgbClr val="FF0000"/>
                </a:solidFill>
              </a:rPr>
              <a:t>Besides naming all the animals, Adam taught these 8 people what he knew when he was created complete. Here you see he lived with each of them for at least 300 years.</a:t>
            </a:r>
          </a:p>
        </p:txBody>
      </p:sp>
    </p:spTree>
    <p:extLst>
      <p:ext uri="{BB962C8B-B14F-4D97-AF65-F5344CB8AC3E}">
        <p14:creationId xmlns:p14="http://schemas.microsoft.com/office/powerpoint/2010/main" val="1355676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0F7FD-EEE1-4342-911E-76C9FE58764D}"/>
              </a:ext>
            </a:extLst>
          </p:cNvPr>
          <p:cNvSpPr>
            <a:spLocks noGrp="1"/>
          </p:cNvSpPr>
          <p:nvPr>
            <p:ph type="title"/>
          </p:nvPr>
        </p:nvSpPr>
        <p:spPr/>
        <p:txBody>
          <a:bodyPr/>
          <a:lstStyle/>
          <a:p>
            <a:r>
              <a:rPr lang="en-US" dirty="0"/>
              <a:t>Abraham, lived with Noah and his Sons</a:t>
            </a:r>
          </a:p>
        </p:txBody>
      </p:sp>
      <p:pic>
        <p:nvPicPr>
          <p:cNvPr id="5" name="Content Placeholder 4">
            <a:extLst>
              <a:ext uri="{FF2B5EF4-FFF2-40B4-BE49-F238E27FC236}">
                <a16:creationId xmlns:a16="http://schemas.microsoft.com/office/drawing/2014/main" id="{CA96C86F-C2DB-478E-821A-E669FDC40B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8978" y="1871004"/>
            <a:ext cx="9636370" cy="3592582"/>
          </a:xfrm>
        </p:spPr>
      </p:pic>
      <p:sp>
        <p:nvSpPr>
          <p:cNvPr id="3" name="TextBox 2">
            <a:extLst>
              <a:ext uri="{FF2B5EF4-FFF2-40B4-BE49-F238E27FC236}">
                <a16:creationId xmlns:a16="http://schemas.microsoft.com/office/drawing/2014/main" id="{34D214F4-14D7-4138-8E56-06BD16517046}"/>
              </a:ext>
            </a:extLst>
          </p:cNvPr>
          <p:cNvSpPr txBox="1"/>
          <p:nvPr/>
        </p:nvSpPr>
        <p:spPr>
          <a:xfrm>
            <a:off x="9051235" y="2690192"/>
            <a:ext cx="2663687" cy="3693319"/>
          </a:xfrm>
          <a:prstGeom prst="rect">
            <a:avLst/>
          </a:prstGeom>
          <a:noFill/>
          <a:ln w="57150">
            <a:solidFill>
              <a:srgbClr val="FF0000"/>
            </a:solidFill>
          </a:ln>
        </p:spPr>
        <p:txBody>
          <a:bodyPr wrap="square" rtlCol="0">
            <a:spAutoFit/>
          </a:bodyPr>
          <a:lstStyle/>
          <a:p>
            <a:r>
              <a:rPr lang="en-US" dirty="0">
                <a:solidFill>
                  <a:srgbClr val="FF0000"/>
                </a:solidFill>
              </a:rPr>
              <a:t>Here you see Abraham’s life begins when Noah’s ends. </a:t>
            </a:r>
          </a:p>
          <a:p>
            <a:endParaRPr lang="en-US" dirty="0">
              <a:solidFill>
                <a:srgbClr val="FF0000"/>
              </a:solidFill>
            </a:endParaRPr>
          </a:p>
          <a:p>
            <a:r>
              <a:rPr lang="en-US" dirty="0">
                <a:solidFill>
                  <a:srgbClr val="FF0000"/>
                </a:solidFill>
              </a:rPr>
              <a:t>Here you see that of the 50 people that recur throughout the Bible,  many are associates of Abraham.</a:t>
            </a:r>
          </a:p>
          <a:p>
            <a:endParaRPr lang="en-US" dirty="0">
              <a:solidFill>
                <a:srgbClr val="FF0000"/>
              </a:solidFill>
            </a:endParaRPr>
          </a:p>
          <a:p>
            <a:r>
              <a:rPr lang="en-US" dirty="0">
                <a:solidFill>
                  <a:srgbClr val="FF0000"/>
                </a:solidFill>
              </a:rPr>
              <a:t>On the website you will be able to drill down to Abraham 2-4.</a:t>
            </a:r>
          </a:p>
        </p:txBody>
      </p:sp>
    </p:spTree>
    <p:extLst>
      <p:ext uri="{BB962C8B-B14F-4D97-AF65-F5344CB8AC3E}">
        <p14:creationId xmlns:p14="http://schemas.microsoft.com/office/powerpoint/2010/main" val="24998042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B4D7B5-693A-4918-82A8-54EE4F347605}"/>
              </a:ext>
            </a:extLst>
          </p:cNvPr>
          <p:cNvSpPr>
            <a:spLocks noGrp="1"/>
          </p:cNvSpPr>
          <p:nvPr>
            <p:ph type="title"/>
          </p:nvPr>
        </p:nvSpPr>
        <p:spPr/>
        <p:txBody>
          <a:bodyPr/>
          <a:lstStyle/>
          <a:p>
            <a:r>
              <a:rPr lang="en-US" dirty="0"/>
              <a:t>Jesus </a:t>
            </a:r>
          </a:p>
        </p:txBody>
      </p:sp>
      <p:pic>
        <p:nvPicPr>
          <p:cNvPr id="5" name="Content Placeholder 4">
            <a:extLst>
              <a:ext uri="{FF2B5EF4-FFF2-40B4-BE49-F238E27FC236}">
                <a16:creationId xmlns:a16="http://schemas.microsoft.com/office/drawing/2014/main" id="{0F436C39-3812-4FFE-B944-8012B9E8596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2874" y="1690688"/>
            <a:ext cx="7017943" cy="3901503"/>
          </a:xfrm>
        </p:spPr>
      </p:pic>
      <p:sp>
        <p:nvSpPr>
          <p:cNvPr id="3" name="TextBox 2">
            <a:extLst>
              <a:ext uri="{FF2B5EF4-FFF2-40B4-BE49-F238E27FC236}">
                <a16:creationId xmlns:a16="http://schemas.microsoft.com/office/drawing/2014/main" id="{96958761-7200-42A4-A4FB-F71AF5F816DC}"/>
              </a:ext>
            </a:extLst>
          </p:cNvPr>
          <p:cNvSpPr txBox="1"/>
          <p:nvPr/>
        </p:nvSpPr>
        <p:spPr>
          <a:xfrm>
            <a:off x="8123583" y="1007165"/>
            <a:ext cx="3230217" cy="5078313"/>
          </a:xfrm>
          <a:prstGeom prst="rect">
            <a:avLst/>
          </a:prstGeom>
          <a:noFill/>
          <a:ln w="57150">
            <a:solidFill>
              <a:srgbClr val="FF0000"/>
            </a:solidFill>
          </a:ln>
        </p:spPr>
        <p:txBody>
          <a:bodyPr wrap="square" rtlCol="0">
            <a:spAutoFit/>
          </a:bodyPr>
          <a:lstStyle/>
          <a:p>
            <a:r>
              <a:rPr lang="en-US" dirty="0">
                <a:solidFill>
                  <a:srgbClr val="FF0000"/>
                </a:solidFill>
              </a:rPr>
              <a:t>After his death, The Holy Spirit through “The Apostles” showed us Jesus is the point of the Bible.</a:t>
            </a:r>
          </a:p>
          <a:p>
            <a:endParaRPr lang="en-US" dirty="0">
              <a:solidFill>
                <a:srgbClr val="FF0000"/>
              </a:solidFill>
            </a:endParaRPr>
          </a:p>
          <a:p>
            <a:r>
              <a:rPr lang="en-US" dirty="0">
                <a:solidFill>
                  <a:srgbClr val="FF0000"/>
                </a:solidFill>
              </a:rPr>
              <a:t>Here we see how Jesus is one of the 10 people around which the story line of the Bible is based.</a:t>
            </a:r>
          </a:p>
          <a:p>
            <a:endParaRPr lang="en-US" dirty="0">
              <a:solidFill>
                <a:srgbClr val="FF0000"/>
              </a:solidFill>
            </a:endParaRPr>
          </a:p>
          <a:p>
            <a:r>
              <a:rPr lang="en-US" dirty="0">
                <a:solidFill>
                  <a:srgbClr val="FF0000"/>
                </a:solidFill>
              </a:rPr>
              <a:t>From each of these 10 people we can drill down to their historical stories with abstracts of the Geography.</a:t>
            </a:r>
          </a:p>
          <a:p>
            <a:endParaRPr lang="en-US" dirty="0">
              <a:solidFill>
                <a:srgbClr val="FF0000"/>
              </a:solidFill>
            </a:endParaRPr>
          </a:p>
          <a:p>
            <a:r>
              <a:rPr lang="en-US" dirty="0">
                <a:solidFill>
                  <a:srgbClr val="FF0000"/>
                </a:solidFill>
              </a:rPr>
              <a:t>Like Sunday School, the stories of these 10 people and the 40 people they knew should come before attempting reading the Bible.</a:t>
            </a:r>
          </a:p>
        </p:txBody>
      </p:sp>
    </p:spTree>
    <p:extLst>
      <p:ext uri="{BB962C8B-B14F-4D97-AF65-F5344CB8AC3E}">
        <p14:creationId xmlns:p14="http://schemas.microsoft.com/office/powerpoint/2010/main" val="40154087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5BC3-8091-4CE5-A10E-4EFD38A83E3F}"/>
              </a:ext>
            </a:extLst>
          </p:cNvPr>
          <p:cNvSpPr>
            <a:spLocks noGrp="1"/>
          </p:cNvSpPr>
          <p:nvPr>
            <p:ph type="title"/>
          </p:nvPr>
        </p:nvSpPr>
        <p:spPr/>
        <p:txBody>
          <a:bodyPr/>
          <a:lstStyle/>
          <a:p>
            <a:r>
              <a:rPr lang="en-US" dirty="0"/>
              <a:t>Paul</a:t>
            </a:r>
          </a:p>
        </p:txBody>
      </p:sp>
      <p:pic>
        <p:nvPicPr>
          <p:cNvPr id="5" name="Content Placeholder 4">
            <a:extLst>
              <a:ext uri="{FF2B5EF4-FFF2-40B4-BE49-F238E27FC236}">
                <a16:creationId xmlns:a16="http://schemas.microsoft.com/office/drawing/2014/main" id="{D1637492-A095-4092-BF7B-75563529E14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434905"/>
            <a:ext cx="7625093" cy="4206240"/>
          </a:xfrm>
        </p:spPr>
      </p:pic>
      <p:sp>
        <p:nvSpPr>
          <p:cNvPr id="3" name="TextBox 2">
            <a:extLst>
              <a:ext uri="{FF2B5EF4-FFF2-40B4-BE49-F238E27FC236}">
                <a16:creationId xmlns:a16="http://schemas.microsoft.com/office/drawing/2014/main" id="{1A2E6457-6E7E-4D71-9141-93ED41D6417A}"/>
              </a:ext>
            </a:extLst>
          </p:cNvPr>
          <p:cNvSpPr txBox="1"/>
          <p:nvPr/>
        </p:nvSpPr>
        <p:spPr>
          <a:xfrm>
            <a:off x="8145240" y="1677436"/>
            <a:ext cx="2890507" cy="2585323"/>
          </a:xfrm>
          <a:prstGeom prst="rect">
            <a:avLst/>
          </a:prstGeom>
          <a:noFill/>
          <a:ln w="57150">
            <a:solidFill>
              <a:srgbClr val="FF0000"/>
            </a:solidFill>
          </a:ln>
        </p:spPr>
        <p:txBody>
          <a:bodyPr wrap="square" rtlCol="0">
            <a:spAutoFit/>
          </a:bodyPr>
          <a:lstStyle/>
          <a:p>
            <a:r>
              <a:rPr lang="en-US" dirty="0">
                <a:solidFill>
                  <a:srgbClr val="FF0000"/>
                </a:solidFill>
              </a:rPr>
              <a:t>This is an example of the geography abstracts used to see the 50 locations that recur in the Bible.</a:t>
            </a:r>
          </a:p>
          <a:p>
            <a:endParaRPr lang="en-US" dirty="0">
              <a:solidFill>
                <a:srgbClr val="FF0000"/>
              </a:solidFill>
            </a:endParaRPr>
          </a:p>
          <a:p>
            <a:r>
              <a:rPr lang="en-US" dirty="0">
                <a:solidFill>
                  <a:srgbClr val="FF0000"/>
                </a:solidFill>
              </a:rPr>
              <a:t>Created before the invention of it, these abstracts are handy even now before we begin using Google Earth.</a:t>
            </a:r>
            <a:endParaRPr lang="en-US" dirty="0"/>
          </a:p>
        </p:txBody>
      </p:sp>
    </p:spTree>
    <p:extLst>
      <p:ext uri="{BB962C8B-B14F-4D97-AF65-F5344CB8AC3E}">
        <p14:creationId xmlns:p14="http://schemas.microsoft.com/office/powerpoint/2010/main" val="1069183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C9AD5-94BF-4B15-ACBF-3BD28BE3D011}"/>
              </a:ext>
            </a:extLst>
          </p:cNvPr>
          <p:cNvSpPr>
            <a:spLocks noGrp="1"/>
          </p:cNvSpPr>
          <p:nvPr>
            <p:ph type="title"/>
          </p:nvPr>
        </p:nvSpPr>
        <p:spPr/>
        <p:txBody>
          <a:bodyPr/>
          <a:lstStyle/>
          <a:p>
            <a:r>
              <a:rPr lang="en-US" dirty="0"/>
              <a:t>Jesus’ Path to Jerusalem, 19 stories of Galilee</a:t>
            </a:r>
          </a:p>
        </p:txBody>
      </p:sp>
      <p:pic>
        <p:nvPicPr>
          <p:cNvPr id="5" name="Content Placeholder 4">
            <a:extLst>
              <a:ext uri="{FF2B5EF4-FFF2-40B4-BE49-F238E27FC236}">
                <a16:creationId xmlns:a16="http://schemas.microsoft.com/office/drawing/2014/main" id="{EE78BD5C-6470-4B09-8BB2-F459D7B5991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32467" y="1825625"/>
            <a:ext cx="4527065" cy="4351338"/>
          </a:xfrm>
        </p:spPr>
      </p:pic>
      <p:sp>
        <p:nvSpPr>
          <p:cNvPr id="4" name="TextBox 3">
            <a:extLst>
              <a:ext uri="{FF2B5EF4-FFF2-40B4-BE49-F238E27FC236}">
                <a16:creationId xmlns:a16="http://schemas.microsoft.com/office/drawing/2014/main" id="{1E916A38-384E-4510-B935-61634EF08F22}"/>
              </a:ext>
            </a:extLst>
          </p:cNvPr>
          <p:cNvSpPr txBox="1"/>
          <p:nvPr/>
        </p:nvSpPr>
        <p:spPr>
          <a:xfrm>
            <a:off x="8481391" y="2160104"/>
            <a:ext cx="3061252" cy="3693319"/>
          </a:xfrm>
          <a:prstGeom prst="rect">
            <a:avLst/>
          </a:prstGeom>
          <a:noFill/>
          <a:ln w="57150">
            <a:solidFill>
              <a:srgbClr val="FF0000"/>
            </a:solidFill>
          </a:ln>
        </p:spPr>
        <p:txBody>
          <a:bodyPr wrap="square" rtlCol="0">
            <a:spAutoFit/>
          </a:bodyPr>
          <a:lstStyle/>
          <a:p>
            <a:r>
              <a:rPr lang="en-US" dirty="0">
                <a:solidFill>
                  <a:srgbClr val="FF0000"/>
                </a:solidFill>
              </a:rPr>
              <a:t>These are abstracts of Galilee.</a:t>
            </a:r>
          </a:p>
          <a:p>
            <a:endParaRPr lang="en-US" dirty="0">
              <a:solidFill>
                <a:srgbClr val="FF0000"/>
              </a:solidFill>
            </a:endParaRPr>
          </a:p>
          <a:p>
            <a:r>
              <a:rPr lang="en-US" dirty="0">
                <a:solidFill>
                  <a:srgbClr val="FF0000"/>
                </a:solidFill>
              </a:rPr>
              <a:t>On the way back to Jerusalem, there were 19 stories in Galilee, 17 in Samaria and 9 in Benjamin on the way up and in to Jerusalem.</a:t>
            </a:r>
          </a:p>
          <a:p>
            <a:endParaRPr lang="en-US" dirty="0">
              <a:solidFill>
                <a:srgbClr val="FF0000"/>
              </a:solidFill>
            </a:endParaRPr>
          </a:p>
          <a:p>
            <a:r>
              <a:rPr lang="en-US" dirty="0">
                <a:solidFill>
                  <a:srgbClr val="FF0000"/>
                </a:solidFill>
              </a:rPr>
              <a:t>The little dots across Galilee represent the stories and the yellow boxes are where we can drill down to the full text.</a:t>
            </a:r>
          </a:p>
          <a:p>
            <a:endParaRPr lang="en-US" dirty="0">
              <a:solidFill>
                <a:srgbClr val="FF0000"/>
              </a:solidFill>
            </a:endParaRPr>
          </a:p>
        </p:txBody>
      </p:sp>
    </p:spTree>
    <p:extLst>
      <p:ext uri="{BB962C8B-B14F-4D97-AF65-F5344CB8AC3E}">
        <p14:creationId xmlns:p14="http://schemas.microsoft.com/office/powerpoint/2010/main" val="430701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4F3A1-F21C-B6E9-8921-3E2F1986F969}"/>
              </a:ext>
            </a:extLst>
          </p:cNvPr>
          <p:cNvSpPr>
            <a:spLocks noGrp="1"/>
          </p:cNvSpPr>
          <p:nvPr>
            <p:ph type="title"/>
          </p:nvPr>
        </p:nvSpPr>
        <p:spPr>
          <a:xfrm>
            <a:off x="838200" y="365125"/>
            <a:ext cx="10515600" cy="979581"/>
          </a:xfrm>
          <a:solidFill>
            <a:srgbClr val="FFFF00"/>
          </a:solidFill>
        </p:spPr>
        <p:txBody>
          <a:bodyPr/>
          <a:lstStyle/>
          <a:p>
            <a:pPr algn="ctr"/>
            <a:r>
              <a:rPr lang="en-US" dirty="0"/>
              <a:t>Geography and History Navigation</a:t>
            </a:r>
          </a:p>
        </p:txBody>
      </p:sp>
      <p:sp>
        <p:nvSpPr>
          <p:cNvPr id="8" name="TextBox 7">
            <a:extLst>
              <a:ext uri="{FF2B5EF4-FFF2-40B4-BE49-F238E27FC236}">
                <a16:creationId xmlns:a16="http://schemas.microsoft.com/office/drawing/2014/main" id="{8BEF3FC2-0943-F248-6329-E61B202FFCC8}"/>
              </a:ext>
            </a:extLst>
          </p:cNvPr>
          <p:cNvSpPr txBox="1"/>
          <p:nvPr/>
        </p:nvSpPr>
        <p:spPr>
          <a:xfrm>
            <a:off x="847163" y="1424960"/>
            <a:ext cx="10506637" cy="369332"/>
          </a:xfrm>
          <a:prstGeom prst="rect">
            <a:avLst/>
          </a:prstGeom>
          <a:noFill/>
        </p:spPr>
        <p:txBody>
          <a:bodyPr wrap="square">
            <a:spAutoFit/>
          </a:bodyPr>
          <a:lstStyle/>
          <a:p>
            <a:pPr algn="l"/>
            <a:r>
              <a:rPr lang="en-US" b="1" i="0" dirty="0">
                <a:solidFill>
                  <a:srgbClr val="000000"/>
                </a:solidFill>
                <a:effectLst/>
                <a:latin typeface="Times New Roman" panose="02020603050405020304" pitchFamily="18" charset="0"/>
              </a:rPr>
              <a:t>Index of /ChurchHistory/002 Saint's Locations by Day/06 - June/0619 - Venrbl Paisius oH&amp;B (my Saint)</a:t>
            </a:r>
          </a:p>
        </p:txBody>
      </p:sp>
      <p:sp>
        <p:nvSpPr>
          <p:cNvPr id="14" name="TextBox 13">
            <a:extLst>
              <a:ext uri="{FF2B5EF4-FFF2-40B4-BE49-F238E27FC236}">
                <a16:creationId xmlns:a16="http://schemas.microsoft.com/office/drawing/2014/main" id="{39CBE4D0-F66D-5EDD-9D79-E59625D598F8}"/>
              </a:ext>
            </a:extLst>
          </p:cNvPr>
          <p:cNvSpPr txBox="1"/>
          <p:nvPr/>
        </p:nvSpPr>
        <p:spPr>
          <a:xfrm>
            <a:off x="968188" y="2228671"/>
            <a:ext cx="10385612" cy="1200329"/>
          </a:xfrm>
          <a:prstGeom prst="rect">
            <a:avLst/>
          </a:prstGeom>
          <a:noFill/>
        </p:spPr>
        <p:txBody>
          <a:bodyPr wrap="square" rtlCol="0">
            <a:spAutoFit/>
          </a:bodyPr>
          <a:lstStyle/>
          <a:p>
            <a:r>
              <a:rPr lang="en-US" dirty="0">
                <a:hlinkClick r:id="rId2"/>
              </a:rPr>
              <a:t>1 Geography Folder</a:t>
            </a:r>
            <a:endParaRPr lang="en-US" dirty="0"/>
          </a:p>
          <a:p>
            <a:r>
              <a:rPr lang="en-US" dirty="0">
                <a:hlinkClick r:id="rId3"/>
              </a:rPr>
              <a:t>2 HF</a:t>
            </a:r>
            <a:endParaRPr lang="en-US" dirty="0"/>
          </a:p>
          <a:p>
            <a:r>
              <a:rPr lang="en-US" dirty="0"/>
              <a:t>3 </a:t>
            </a:r>
            <a:r>
              <a:rPr lang="en-US" dirty="0">
                <a:hlinkClick r:id="rId4"/>
              </a:rPr>
              <a:t>Continental Divides</a:t>
            </a:r>
            <a:endParaRPr lang="en-US" dirty="0"/>
          </a:p>
          <a:p>
            <a:r>
              <a:rPr lang="en-US" dirty="0"/>
              <a:t> </a:t>
            </a:r>
            <a:r>
              <a:rPr lang="en-US" dirty="0">
                <a:hlinkClick r:id="rId4"/>
              </a:rPr>
              <a:t>Bulgaria, 1742-1773, Paisius of </a:t>
            </a:r>
            <a:r>
              <a:rPr lang="en-US" dirty="0" err="1">
                <a:hlinkClick r:id="rId4"/>
              </a:rPr>
              <a:t>Hilander</a:t>
            </a:r>
            <a:r>
              <a:rPr lang="en-US" dirty="0">
                <a:hlinkClick r:id="rId4"/>
              </a:rPr>
              <a:t> &amp; Bulgaria</a:t>
            </a:r>
            <a:r>
              <a:rPr lang="en-US" dirty="0"/>
              <a:t>, Historian, National Awakening</a:t>
            </a:r>
          </a:p>
        </p:txBody>
      </p:sp>
      <p:sp>
        <p:nvSpPr>
          <p:cNvPr id="15" name="TextBox 14">
            <a:extLst>
              <a:ext uri="{FF2B5EF4-FFF2-40B4-BE49-F238E27FC236}">
                <a16:creationId xmlns:a16="http://schemas.microsoft.com/office/drawing/2014/main" id="{732D14A8-2189-402F-2BEC-0FFAE929A142}"/>
              </a:ext>
            </a:extLst>
          </p:cNvPr>
          <p:cNvSpPr txBox="1"/>
          <p:nvPr/>
        </p:nvSpPr>
        <p:spPr>
          <a:xfrm>
            <a:off x="968188" y="3429000"/>
            <a:ext cx="10385612" cy="3416320"/>
          </a:xfrm>
          <a:prstGeom prst="rect">
            <a:avLst/>
          </a:prstGeom>
          <a:noFill/>
        </p:spPr>
        <p:txBody>
          <a:bodyPr wrap="square" rtlCol="0">
            <a:spAutoFit/>
          </a:bodyPr>
          <a:lstStyle/>
          <a:p>
            <a:pPr marL="182880" marR="0" indent="-182880" algn="just">
              <a:spcBef>
                <a:spcPts val="0"/>
              </a:spcBef>
              <a:spcAft>
                <a:spcPts val="0"/>
              </a:spcAft>
            </a:pPr>
            <a:r>
              <a:rPr lang="en-US" sz="1800" dirty="0">
                <a:effectLst/>
                <a:latin typeface="Times New Roman" panose="02020603050405020304" pitchFamily="18" charset="0"/>
                <a:ea typeface="Times New Roman" panose="02020603050405020304" pitchFamily="18" charset="0"/>
              </a:rPr>
              <a:t>Reading the story is easy, but training your eye to read the Geography and History may take some practice. The key to understanding: seeing the repetitions. First, there are items that do not repeat, they are the locations mentioned in the story. The name of the location will indicate the location folders needed to understand the location. Like a dictionary, understanding could be thought of as connecting lists; in other words, knowing the list an item is in, the other items in that list, and (like branches of a tree), the lists the item is under, produces understanding. In the geography and history repeating items, we have lists (and trees) of locations and lists (and trees) of history time periods. So, once you look for the repetitions, you can easily see the story locations, the geography folders for those locations, and the history folders for the story. Lists give you relationships for understanding with very little text. And lately (2021) I have been adding little notes to each item, their sibling items, that roll up into the notes for the folders above. With these notes, the interconnected lists are very powerful. This relational approach (with little text) produces, I believe, the best history in the world. </a:t>
            </a:r>
          </a:p>
        </p:txBody>
      </p:sp>
      <p:sp>
        <p:nvSpPr>
          <p:cNvPr id="3" name="TextBox 2">
            <a:extLst>
              <a:ext uri="{FF2B5EF4-FFF2-40B4-BE49-F238E27FC236}">
                <a16:creationId xmlns:a16="http://schemas.microsoft.com/office/drawing/2014/main" id="{3AC2BCCF-7562-738F-25DC-27528338E16C}"/>
              </a:ext>
            </a:extLst>
          </p:cNvPr>
          <p:cNvSpPr txBox="1"/>
          <p:nvPr/>
        </p:nvSpPr>
        <p:spPr>
          <a:xfrm>
            <a:off x="3829050" y="1985963"/>
            <a:ext cx="2457450" cy="369332"/>
          </a:xfrm>
          <a:prstGeom prst="rect">
            <a:avLst/>
          </a:prstGeom>
          <a:noFill/>
        </p:spPr>
        <p:txBody>
          <a:bodyPr wrap="square" rtlCol="0">
            <a:spAutoFit/>
          </a:bodyPr>
          <a:lstStyle/>
          <a:p>
            <a:pPr algn="ctr"/>
            <a:r>
              <a:rPr lang="en-US" dirty="0">
                <a:hlinkClick r:id="rId5"/>
              </a:rPr>
              <a:t>Story</a:t>
            </a:r>
            <a:endParaRPr lang="en-US" dirty="0"/>
          </a:p>
        </p:txBody>
      </p:sp>
    </p:spTree>
    <p:extLst>
      <p:ext uri="{BB962C8B-B14F-4D97-AF65-F5344CB8AC3E}">
        <p14:creationId xmlns:p14="http://schemas.microsoft.com/office/powerpoint/2010/main" val="33739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F1624-D8B8-475C-9A12-B47A767F95BC}"/>
              </a:ext>
            </a:extLst>
          </p:cNvPr>
          <p:cNvSpPr>
            <a:spLocks noGrp="1"/>
          </p:cNvSpPr>
          <p:nvPr>
            <p:ph type="title"/>
          </p:nvPr>
        </p:nvSpPr>
        <p:spPr/>
        <p:txBody>
          <a:bodyPr/>
          <a:lstStyle/>
          <a:p>
            <a:r>
              <a:rPr lang="en-US" dirty="0"/>
              <a:t>Locations – One Big File with All the World History and Geography</a:t>
            </a:r>
          </a:p>
        </p:txBody>
      </p:sp>
      <p:pic>
        <p:nvPicPr>
          <p:cNvPr id="11" name="Content Placeholder 10">
            <a:hlinkClick r:id="rId2"/>
            <a:extLst>
              <a:ext uri="{FF2B5EF4-FFF2-40B4-BE49-F238E27FC236}">
                <a16:creationId xmlns:a16="http://schemas.microsoft.com/office/drawing/2014/main" id="{09AEB876-0AAA-4714-9B8C-89F84A7E1C1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2409074"/>
            <a:ext cx="9630385" cy="2143424"/>
          </a:xfrm>
        </p:spPr>
      </p:pic>
      <p:sp>
        <p:nvSpPr>
          <p:cNvPr id="3" name="Rectangle: Rounded Corners 2">
            <a:extLst>
              <a:ext uri="{FF2B5EF4-FFF2-40B4-BE49-F238E27FC236}">
                <a16:creationId xmlns:a16="http://schemas.microsoft.com/office/drawing/2014/main" id="{69627959-A5B1-464D-BF16-62948082F123}"/>
              </a:ext>
            </a:extLst>
          </p:cNvPr>
          <p:cNvSpPr/>
          <p:nvPr/>
        </p:nvSpPr>
        <p:spPr>
          <a:xfrm>
            <a:off x="768620" y="3154022"/>
            <a:ext cx="2822713" cy="781878"/>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EB98523C-AE4E-49A4-A3AD-B6040473897E}"/>
              </a:ext>
            </a:extLst>
          </p:cNvPr>
          <p:cNvSpPr txBox="1"/>
          <p:nvPr/>
        </p:nvSpPr>
        <p:spPr>
          <a:xfrm>
            <a:off x="1086678" y="3571839"/>
            <a:ext cx="1113183" cy="369332"/>
          </a:xfrm>
          <a:prstGeom prst="rect">
            <a:avLst/>
          </a:prstGeom>
          <a:noFill/>
        </p:spPr>
        <p:txBody>
          <a:bodyPr wrap="square" rtlCol="0">
            <a:spAutoFit/>
          </a:bodyPr>
          <a:lstStyle/>
          <a:p>
            <a:r>
              <a:rPr lang="en-US" dirty="0"/>
              <a:t>Click Here</a:t>
            </a:r>
          </a:p>
        </p:txBody>
      </p:sp>
    </p:spTree>
    <p:extLst>
      <p:ext uri="{BB962C8B-B14F-4D97-AF65-F5344CB8AC3E}">
        <p14:creationId xmlns:p14="http://schemas.microsoft.com/office/powerpoint/2010/main" val="4134319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3A83-C009-49B7-A492-1686AFCF6803}"/>
              </a:ext>
            </a:extLst>
          </p:cNvPr>
          <p:cNvSpPr>
            <a:spLocks noGrp="1"/>
          </p:cNvSpPr>
          <p:nvPr>
            <p:ph type="title"/>
          </p:nvPr>
        </p:nvSpPr>
        <p:spPr/>
        <p:txBody>
          <a:bodyPr/>
          <a:lstStyle/>
          <a:p>
            <a:r>
              <a:rPr lang="en-US" dirty="0"/>
              <a:t>An Introduction to TeamsWin Strategy</a:t>
            </a:r>
          </a:p>
        </p:txBody>
      </p:sp>
      <p:sp>
        <p:nvSpPr>
          <p:cNvPr id="3" name="Content Placeholder 2">
            <a:extLst>
              <a:ext uri="{FF2B5EF4-FFF2-40B4-BE49-F238E27FC236}">
                <a16:creationId xmlns:a16="http://schemas.microsoft.com/office/drawing/2014/main" id="{0535B61A-A415-4E4F-90D9-C209286CADEF}"/>
              </a:ext>
            </a:extLst>
          </p:cNvPr>
          <p:cNvSpPr>
            <a:spLocks noGrp="1"/>
          </p:cNvSpPr>
          <p:nvPr>
            <p:ph idx="1"/>
          </p:nvPr>
        </p:nvSpPr>
        <p:spPr/>
        <p:txBody>
          <a:bodyPr>
            <a:normAutofit/>
          </a:bodyPr>
          <a:lstStyle/>
          <a:p>
            <a:r>
              <a:rPr lang="en-US" dirty="0"/>
              <a:t>People Places Things and Events - Strategy</a:t>
            </a:r>
          </a:p>
          <a:p>
            <a:r>
              <a:rPr lang="en-US" dirty="0"/>
              <a:t>Who What Where When and Why – Strategy</a:t>
            </a:r>
          </a:p>
          <a:p>
            <a:r>
              <a:rPr lang="en-US" dirty="0"/>
              <a:t>Definitions – Strategy</a:t>
            </a:r>
          </a:p>
          <a:p>
            <a:r>
              <a:rPr lang="en-US" dirty="0"/>
              <a:t>Bible People Places Things and Events – Strategy</a:t>
            </a:r>
          </a:p>
          <a:p>
            <a:r>
              <a:rPr lang="en-US" dirty="0"/>
              <a:t>The Book of Acts Continued to Our Time - Strategy</a:t>
            </a:r>
          </a:p>
          <a:p>
            <a:r>
              <a:rPr lang="en-US" dirty="0"/>
              <a:t>A History of the Church North South East and West, the Whole World</a:t>
            </a:r>
          </a:p>
          <a:p>
            <a:r>
              <a:rPr lang="en-US" dirty="0"/>
              <a:t>Examples of what you will see – screen shots</a:t>
            </a:r>
          </a:p>
          <a:p>
            <a:r>
              <a:rPr lang="en-US" dirty="0"/>
              <a:t>How to use your computer to see it – Google Earth</a:t>
            </a:r>
          </a:p>
        </p:txBody>
      </p:sp>
    </p:spTree>
    <p:extLst>
      <p:ext uri="{BB962C8B-B14F-4D97-AF65-F5344CB8AC3E}">
        <p14:creationId xmlns:p14="http://schemas.microsoft.com/office/powerpoint/2010/main" val="2047691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ED40B-AD88-4D38-9C48-E476A8A72AEC}"/>
              </a:ext>
            </a:extLst>
          </p:cNvPr>
          <p:cNvSpPr>
            <a:spLocks noGrp="1"/>
          </p:cNvSpPr>
          <p:nvPr>
            <p:ph type="title"/>
          </p:nvPr>
        </p:nvSpPr>
        <p:spPr/>
        <p:txBody>
          <a:bodyPr/>
          <a:lstStyle/>
          <a:p>
            <a:r>
              <a:rPr lang="en-US" dirty="0"/>
              <a:t>Saint Stories over Time with Historical Context</a:t>
            </a:r>
          </a:p>
        </p:txBody>
      </p:sp>
      <p:pic>
        <p:nvPicPr>
          <p:cNvPr id="4" name="Content Placeholder 4">
            <a:extLst>
              <a:ext uri="{FF2B5EF4-FFF2-40B4-BE49-F238E27FC236}">
                <a16:creationId xmlns:a16="http://schemas.microsoft.com/office/drawing/2014/main" id="{32686926-9309-4919-A08E-BFA6377AC4F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0898" y="1825625"/>
            <a:ext cx="6417798" cy="4351338"/>
          </a:xfrm>
        </p:spPr>
      </p:pic>
      <p:sp>
        <p:nvSpPr>
          <p:cNvPr id="5" name="TextBox 4">
            <a:extLst>
              <a:ext uri="{FF2B5EF4-FFF2-40B4-BE49-F238E27FC236}">
                <a16:creationId xmlns:a16="http://schemas.microsoft.com/office/drawing/2014/main" id="{F936056C-BE73-4E52-BB80-A22C5AE7D1C9}"/>
              </a:ext>
            </a:extLst>
          </p:cNvPr>
          <p:cNvSpPr txBox="1"/>
          <p:nvPr/>
        </p:nvSpPr>
        <p:spPr>
          <a:xfrm>
            <a:off x="8083826" y="2133600"/>
            <a:ext cx="2835965" cy="4801314"/>
          </a:xfrm>
          <a:prstGeom prst="rect">
            <a:avLst/>
          </a:prstGeom>
          <a:noFill/>
          <a:ln w="57150">
            <a:solidFill>
              <a:srgbClr val="FF0000"/>
            </a:solidFill>
          </a:ln>
        </p:spPr>
        <p:txBody>
          <a:bodyPr wrap="square" rtlCol="0">
            <a:spAutoFit/>
          </a:bodyPr>
          <a:lstStyle/>
          <a:p>
            <a:r>
              <a:rPr lang="en-US" dirty="0">
                <a:solidFill>
                  <a:srgbClr val="FF0000"/>
                </a:solidFill>
              </a:rPr>
              <a:t>The Historical Context is what was going on around the World that century.</a:t>
            </a:r>
          </a:p>
          <a:p>
            <a:endParaRPr lang="en-US" dirty="0">
              <a:solidFill>
                <a:srgbClr val="FF0000"/>
              </a:solidFill>
            </a:endParaRPr>
          </a:p>
          <a:p>
            <a:r>
              <a:rPr lang="en-US" dirty="0">
                <a:solidFill>
                  <a:srgbClr val="FF0000"/>
                </a:solidFill>
              </a:rPr>
              <a:t>The Stories are sorted by start date and then alphabetically</a:t>
            </a:r>
          </a:p>
          <a:p>
            <a:endParaRPr lang="en-US" dirty="0">
              <a:solidFill>
                <a:srgbClr val="FF0000"/>
              </a:solidFill>
            </a:endParaRPr>
          </a:p>
          <a:p>
            <a:r>
              <a:rPr lang="en-US" dirty="0">
                <a:solidFill>
                  <a:srgbClr val="FF0000"/>
                </a:solidFill>
              </a:rPr>
              <a:t>With links to Stories, Geo. and Hist, and Historical Context.</a:t>
            </a:r>
          </a:p>
          <a:p>
            <a:endParaRPr lang="en-US" dirty="0">
              <a:solidFill>
                <a:srgbClr val="FF0000"/>
              </a:solidFill>
            </a:endParaRPr>
          </a:p>
          <a:p>
            <a:r>
              <a:rPr lang="en-US" dirty="0">
                <a:solidFill>
                  <a:srgbClr val="FF0000"/>
                </a:solidFill>
              </a:rPr>
              <a:t>Currently, Historical Context takes over 70 queries, too hard to refresh until I figure another way. So, I deleted them.</a:t>
            </a:r>
          </a:p>
        </p:txBody>
      </p:sp>
    </p:spTree>
    <p:extLst>
      <p:ext uri="{BB962C8B-B14F-4D97-AF65-F5344CB8AC3E}">
        <p14:creationId xmlns:p14="http://schemas.microsoft.com/office/powerpoint/2010/main" val="34236134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0ADC9-34A0-43CB-931A-D5012468A046}"/>
              </a:ext>
            </a:extLst>
          </p:cNvPr>
          <p:cNvSpPr>
            <a:spLocks noGrp="1"/>
          </p:cNvSpPr>
          <p:nvPr>
            <p:ph type="title"/>
          </p:nvPr>
        </p:nvSpPr>
        <p:spPr/>
        <p:txBody>
          <a:bodyPr/>
          <a:lstStyle/>
          <a:p>
            <a:r>
              <a:rPr lang="en-US" dirty="0"/>
              <a:t>History of Icons</a:t>
            </a:r>
          </a:p>
        </p:txBody>
      </p:sp>
      <p:sp>
        <p:nvSpPr>
          <p:cNvPr id="3" name="Content Placeholder 2">
            <a:extLst>
              <a:ext uri="{FF2B5EF4-FFF2-40B4-BE49-F238E27FC236}">
                <a16:creationId xmlns:a16="http://schemas.microsoft.com/office/drawing/2014/main" id="{F0EB32F9-3DD1-41A2-8EE0-73A608D4BE40}"/>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7B57AEC2-938E-463A-A9DD-B20A263F08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257" y="1690688"/>
            <a:ext cx="6847348" cy="4351338"/>
          </a:xfrm>
          <a:prstGeom prst="rect">
            <a:avLst/>
          </a:prstGeom>
        </p:spPr>
      </p:pic>
      <p:sp>
        <p:nvSpPr>
          <p:cNvPr id="7" name="TextBox 6">
            <a:hlinkClick r:id="rId3"/>
            <a:extLst>
              <a:ext uri="{FF2B5EF4-FFF2-40B4-BE49-F238E27FC236}">
                <a16:creationId xmlns:a16="http://schemas.microsoft.com/office/drawing/2014/main" id="{9E91C7DB-700A-4949-AA9C-F52587E461C1}"/>
              </a:ext>
            </a:extLst>
          </p:cNvPr>
          <p:cNvSpPr txBox="1"/>
          <p:nvPr/>
        </p:nvSpPr>
        <p:spPr>
          <a:xfrm>
            <a:off x="8044070" y="1929081"/>
            <a:ext cx="2345634" cy="4247317"/>
          </a:xfrm>
          <a:prstGeom prst="rect">
            <a:avLst/>
          </a:prstGeom>
          <a:noFill/>
          <a:ln w="76200">
            <a:solidFill>
              <a:srgbClr val="FF0000"/>
            </a:solidFill>
          </a:ln>
        </p:spPr>
        <p:txBody>
          <a:bodyPr wrap="square" rtlCol="0">
            <a:spAutoFit/>
          </a:bodyPr>
          <a:lstStyle/>
          <a:p>
            <a:r>
              <a:rPr lang="en-US" dirty="0">
                <a:solidFill>
                  <a:srgbClr val="FF0000"/>
                </a:solidFill>
              </a:rPr>
              <a:t>These Icon stories tell us what Mary Mother of God (Theotokos) has been doing for the past 2000 Years.</a:t>
            </a:r>
          </a:p>
          <a:p>
            <a:endParaRPr lang="en-US" dirty="0">
              <a:solidFill>
                <a:srgbClr val="FF0000"/>
              </a:solidFill>
            </a:endParaRPr>
          </a:p>
          <a:p>
            <a:r>
              <a:rPr lang="en-US" dirty="0">
                <a:solidFill>
                  <a:srgbClr val="FF0000"/>
                </a:solidFill>
              </a:rPr>
              <a:t>Besides being Queen of Heaven, these stories are why her picture is foremost in our Church.</a:t>
            </a:r>
          </a:p>
          <a:p>
            <a:endParaRPr lang="en-US" dirty="0">
              <a:solidFill>
                <a:srgbClr val="FF0000"/>
              </a:solidFill>
            </a:endParaRPr>
          </a:p>
          <a:p>
            <a:r>
              <a:rPr lang="en-US" dirty="0">
                <a:solidFill>
                  <a:srgbClr val="FF0000"/>
                </a:solidFill>
              </a:rPr>
              <a:t>With links to Stories, Geo. and Hist, and Historical Context.</a:t>
            </a:r>
          </a:p>
        </p:txBody>
      </p:sp>
    </p:spTree>
    <p:extLst>
      <p:ext uri="{BB962C8B-B14F-4D97-AF65-F5344CB8AC3E}">
        <p14:creationId xmlns:p14="http://schemas.microsoft.com/office/powerpoint/2010/main" val="13977489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00196-E1A1-4153-AABC-C8148C866ED3}"/>
              </a:ext>
            </a:extLst>
          </p:cNvPr>
          <p:cNvSpPr>
            <a:spLocks noGrp="1"/>
          </p:cNvSpPr>
          <p:nvPr>
            <p:ph type="title"/>
          </p:nvPr>
        </p:nvSpPr>
        <p:spPr>
          <a:xfrm>
            <a:off x="838200" y="325368"/>
            <a:ext cx="10515600" cy="1325563"/>
          </a:xfrm>
        </p:spPr>
        <p:txBody>
          <a:bodyPr/>
          <a:lstStyle/>
          <a:p>
            <a:r>
              <a:rPr lang="en-US" dirty="0"/>
              <a:t>Apostles History, Geography, and Context</a:t>
            </a:r>
          </a:p>
        </p:txBody>
      </p:sp>
      <p:pic>
        <p:nvPicPr>
          <p:cNvPr id="5" name="Content Placeholder 4">
            <a:extLst>
              <a:ext uri="{FF2B5EF4-FFF2-40B4-BE49-F238E27FC236}">
                <a16:creationId xmlns:a16="http://schemas.microsoft.com/office/drawing/2014/main" id="{76B34705-6F31-4F6D-8053-3A4C2F10397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731" y="1865381"/>
            <a:ext cx="5998225" cy="4667250"/>
          </a:xfrm>
        </p:spPr>
      </p:pic>
      <p:sp>
        <p:nvSpPr>
          <p:cNvPr id="6" name="TextBox 5">
            <a:extLst>
              <a:ext uri="{FF2B5EF4-FFF2-40B4-BE49-F238E27FC236}">
                <a16:creationId xmlns:a16="http://schemas.microsoft.com/office/drawing/2014/main" id="{A13F393B-CA7B-4737-8518-023B850426E7}"/>
              </a:ext>
            </a:extLst>
          </p:cNvPr>
          <p:cNvSpPr txBox="1"/>
          <p:nvPr/>
        </p:nvSpPr>
        <p:spPr>
          <a:xfrm>
            <a:off x="7182678" y="2014330"/>
            <a:ext cx="4426225" cy="3970318"/>
          </a:xfrm>
          <a:prstGeom prst="rect">
            <a:avLst/>
          </a:prstGeom>
          <a:noFill/>
          <a:ln w="76200">
            <a:solidFill>
              <a:srgbClr val="FF0000"/>
            </a:solidFill>
          </a:ln>
        </p:spPr>
        <p:txBody>
          <a:bodyPr wrap="square" rtlCol="0">
            <a:spAutoFit/>
          </a:bodyPr>
          <a:lstStyle/>
          <a:p>
            <a:pPr marL="285750" indent="-285750">
              <a:buFont typeface="Arial" panose="020B0604020202020204" pitchFamily="34" charset="0"/>
              <a:buChar char="•"/>
            </a:pPr>
            <a:r>
              <a:rPr lang="en-US" dirty="0">
                <a:solidFill>
                  <a:srgbClr val="FF0000"/>
                </a:solidFill>
              </a:rPr>
              <a:t>All Orthodox Christian Theology comes from the Apostle’s knowledge of Old Testament prophecy. </a:t>
            </a:r>
          </a:p>
          <a:p>
            <a:pPr marL="285750" indent="-285750">
              <a:buFont typeface="Arial" panose="020B0604020202020204" pitchFamily="34" charset="0"/>
              <a:buChar char="•"/>
            </a:pPr>
            <a:r>
              <a:rPr lang="en-US" dirty="0">
                <a:solidFill>
                  <a:srgbClr val="FF0000"/>
                </a:solidFill>
              </a:rPr>
              <a:t>So, we are the only “Apostolic Church”.</a:t>
            </a:r>
          </a:p>
          <a:p>
            <a:pPr marL="285750" indent="-285750">
              <a:buFont typeface="Arial" panose="020B0604020202020204" pitchFamily="34" charset="0"/>
              <a:buChar char="•"/>
            </a:pPr>
            <a:r>
              <a:rPr lang="en-US" dirty="0">
                <a:solidFill>
                  <a:srgbClr val="FF0000"/>
                </a:solidFill>
              </a:rPr>
              <a:t>Luther did not find fault with “The Apostles” Theology, but the false theology added by the Roman Church after they became the first denomination.</a:t>
            </a:r>
          </a:p>
          <a:p>
            <a:pPr marL="285750" indent="-285750">
              <a:buFont typeface="Arial" panose="020B0604020202020204" pitchFamily="34" charset="0"/>
              <a:buChar char="•"/>
            </a:pPr>
            <a:r>
              <a:rPr lang="en-US" dirty="0">
                <a:solidFill>
                  <a:srgbClr val="FF0000"/>
                </a:solidFill>
              </a:rPr>
              <a:t>For example: Through James, Jesus’s step-brother, the Holy Spirit gave us our church service.</a:t>
            </a:r>
          </a:p>
          <a:p>
            <a:pPr marL="285750" indent="-285750">
              <a:buFont typeface="Arial" panose="020B0604020202020204" pitchFamily="34" charset="0"/>
              <a:buChar char="•"/>
            </a:pPr>
            <a:r>
              <a:rPr lang="en-US" dirty="0">
                <a:solidFill>
                  <a:srgbClr val="FF0000"/>
                </a:solidFill>
              </a:rPr>
              <a:t>So, our only theologians are a bunch of unrefined fisherman, carpenters. and tax collectors.</a:t>
            </a:r>
            <a:endParaRPr lang="en-US" dirty="0"/>
          </a:p>
        </p:txBody>
      </p:sp>
    </p:spTree>
    <p:extLst>
      <p:ext uri="{BB962C8B-B14F-4D97-AF65-F5344CB8AC3E}">
        <p14:creationId xmlns:p14="http://schemas.microsoft.com/office/powerpoint/2010/main" val="2469172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8C7C7-A9B5-445D-855A-27BE98652078}"/>
              </a:ext>
            </a:extLst>
          </p:cNvPr>
          <p:cNvSpPr>
            <a:spLocks noGrp="1"/>
          </p:cNvSpPr>
          <p:nvPr>
            <p:ph type="title"/>
          </p:nvPr>
        </p:nvSpPr>
        <p:spPr/>
        <p:txBody>
          <a:bodyPr/>
          <a:lstStyle/>
          <a:p>
            <a:r>
              <a:rPr lang="en-US" dirty="0"/>
              <a:t>The History of Miracles</a:t>
            </a:r>
          </a:p>
        </p:txBody>
      </p:sp>
      <p:sp>
        <p:nvSpPr>
          <p:cNvPr id="3" name="Content Placeholder 2">
            <a:extLst>
              <a:ext uri="{FF2B5EF4-FFF2-40B4-BE49-F238E27FC236}">
                <a16:creationId xmlns:a16="http://schemas.microsoft.com/office/drawing/2014/main" id="{EBD60CDE-507E-44A2-8858-633151CBF2D7}"/>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84015472-FD4C-4D5C-B8FB-F7ACF29D0F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495" y="1690688"/>
            <a:ext cx="7381801" cy="4683608"/>
          </a:xfrm>
          <a:prstGeom prst="rect">
            <a:avLst/>
          </a:prstGeom>
        </p:spPr>
      </p:pic>
      <p:sp>
        <p:nvSpPr>
          <p:cNvPr id="6" name="TextBox 5">
            <a:extLst>
              <a:ext uri="{FF2B5EF4-FFF2-40B4-BE49-F238E27FC236}">
                <a16:creationId xmlns:a16="http://schemas.microsoft.com/office/drawing/2014/main" id="{AF9FADEF-E846-4657-AAF2-C529E60EB1B1}"/>
              </a:ext>
            </a:extLst>
          </p:cNvPr>
          <p:cNvSpPr txBox="1"/>
          <p:nvPr/>
        </p:nvSpPr>
        <p:spPr>
          <a:xfrm>
            <a:off x="7951307" y="2054087"/>
            <a:ext cx="2915476" cy="3970318"/>
          </a:xfrm>
          <a:prstGeom prst="rect">
            <a:avLst/>
          </a:prstGeom>
          <a:noFill/>
          <a:ln w="57150">
            <a:solidFill>
              <a:srgbClr val="FF0000"/>
            </a:solidFill>
          </a:ln>
        </p:spPr>
        <p:txBody>
          <a:bodyPr wrap="square" rtlCol="0">
            <a:spAutoFit/>
          </a:bodyPr>
          <a:lstStyle/>
          <a:p>
            <a:pPr marL="285750" indent="-285750">
              <a:buFont typeface="Arial" panose="020B0604020202020204" pitchFamily="34" charset="0"/>
              <a:buChar char="•"/>
            </a:pPr>
            <a:r>
              <a:rPr lang="en-US" dirty="0">
                <a:solidFill>
                  <a:srgbClr val="FF0000"/>
                </a:solidFill>
              </a:rPr>
              <a:t>Except for a little uptick in the Dark Ages, they haven’t even slowed down.</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Almost just as many now as the Early Church, and the other (500 year) periods.</a:t>
            </a:r>
          </a:p>
          <a:p>
            <a:pPr marL="285750" indent="-285750">
              <a:buFont typeface="Arial" panose="020B0604020202020204" pitchFamily="34" charset="0"/>
              <a:buChar char="•"/>
            </a:pPr>
            <a:endParaRPr lang="en-US" dirty="0">
              <a:solidFill>
                <a:srgbClr val="FF0000"/>
              </a:solidFill>
            </a:endParaRPr>
          </a:p>
          <a:p>
            <a:pPr marL="285750" indent="-285750">
              <a:buFont typeface="Arial" panose="020B0604020202020204" pitchFamily="34" charset="0"/>
              <a:buChar char="•"/>
            </a:pPr>
            <a:r>
              <a:rPr lang="en-US" dirty="0">
                <a:solidFill>
                  <a:srgbClr val="FF0000"/>
                </a:solidFill>
              </a:rPr>
              <a:t>There are millions of miracles within these stories.</a:t>
            </a:r>
          </a:p>
          <a:p>
            <a:endParaRPr lang="en-US" dirty="0"/>
          </a:p>
        </p:txBody>
      </p:sp>
    </p:spTree>
    <p:extLst>
      <p:ext uri="{BB962C8B-B14F-4D97-AF65-F5344CB8AC3E}">
        <p14:creationId xmlns:p14="http://schemas.microsoft.com/office/powerpoint/2010/main" val="2900897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2"/>
            <a:extLst>
              <a:ext uri="{FF2B5EF4-FFF2-40B4-BE49-F238E27FC236}">
                <a16:creationId xmlns:a16="http://schemas.microsoft.com/office/drawing/2014/main" id="{DCDAB13A-6B7C-481C-B016-453F45A8AF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278299"/>
            <a:ext cx="10515600" cy="3988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701B240E-785A-4FD3-9DAB-1DEC9BB0EFC8}"/>
              </a:ext>
            </a:extLst>
          </p:cNvPr>
          <p:cNvSpPr txBox="1"/>
          <p:nvPr/>
        </p:nvSpPr>
        <p:spPr>
          <a:xfrm>
            <a:off x="838201" y="4412974"/>
            <a:ext cx="10515600" cy="2031325"/>
          </a:xfrm>
          <a:prstGeom prst="rect">
            <a:avLst/>
          </a:prstGeom>
          <a:noFill/>
        </p:spPr>
        <p:txBody>
          <a:bodyPr wrap="square" rtlCol="0">
            <a:spAutoFit/>
          </a:bodyPr>
          <a:lstStyle/>
          <a:p>
            <a:r>
              <a:rPr lang="en-US" dirty="0">
                <a:solidFill>
                  <a:srgbClr val="FF0000"/>
                </a:solidFill>
              </a:rPr>
              <a:t>What is this?</a:t>
            </a:r>
          </a:p>
          <a:p>
            <a:r>
              <a:rPr lang="en-US" dirty="0">
                <a:solidFill>
                  <a:srgbClr val="FF0000"/>
                </a:solidFill>
              </a:rPr>
              <a:t>This is the entry form to a database that organizes business science subjects. This is where you drill down to the detail in those subjects. In </a:t>
            </a:r>
            <a:r>
              <a:rPr lang="en-US">
                <a:solidFill>
                  <a:srgbClr val="FF0000"/>
                </a:solidFill>
              </a:rPr>
              <a:t>other words, </a:t>
            </a:r>
            <a:r>
              <a:rPr lang="en-US" dirty="0">
                <a:solidFill>
                  <a:srgbClr val="FF0000"/>
                </a:solidFill>
              </a:rPr>
              <a:t>the classes you take in business school fit in one and only one of these nine boxes.  I discovered this pattern while organizing the information passing between computing programs at a large company, over 100 systems. They each have their own architecture. For the same reason, Each system also fit in only one of these nine boxes.  Therefore, This is the General Business Model, true for any business.</a:t>
            </a:r>
          </a:p>
        </p:txBody>
      </p:sp>
    </p:spTree>
    <p:extLst>
      <p:ext uri="{BB962C8B-B14F-4D97-AF65-F5344CB8AC3E}">
        <p14:creationId xmlns:p14="http://schemas.microsoft.com/office/powerpoint/2010/main" val="24504740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153A83-C009-49B7-A492-1686AFCF6803}"/>
              </a:ext>
            </a:extLst>
          </p:cNvPr>
          <p:cNvSpPr>
            <a:spLocks noGrp="1"/>
          </p:cNvSpPr>
          <p:nvPr>
            <p:ph type="title"/>
          </p:nvPr>
        </p:nvSpPr>
        <p:spPr/>
        <p:txBody>
          <a:bodyPr/>
          <a:lstStyle/>
          <a:p>
            <a:r>
              <a:rPr lang="en-US" dirty="0"/>
              <a:t>A Review of TeamsWin Strategy</a:t>
            </a:r>
          </a:p>
        </p:txBody>
      </p:sp>
      <p:sp>
        <p:nvSpPr>
          <p:cNvPr id="3" name="Content Placeholder 2">
            <a:extLst>
              <a:ext uri="{FF2B5EF4-FFF2-40B4-BE49-F238E27FC236}">
                <a16:creationId xmlns:a16="http://schemas.microsoft.com/office/drawing/2014/main" id="{0535B61A-A415-4E4F-90D9-C209286CADEF}"/>
              </a:ext>
            </a:extLst>
          </p:cNvPr>
          <p:cNvSpPr>
            <a:spLocks noGrp="1"/>
          </p:cNvSpPr>
          <p:nvPr>
            <p:ph idx="1"/>
          </p:nvPr>
        </p:nvSpPr>
        <p:spPr/>
        <p:txBody>
          <a:bodyPr>
            <a:normAutofit lnSpcReduction="10000"/>
          </a:bodyPr>
          <a:lstStyle/>
          <a:p>
            <a:r>
              <a:rPr lang="en-US" dirty="0"/>
              <a:t>Definitions – Strategy </a:t>
            </a:r>
          </a:p>
          <a:p>
            <a:r>
              <a:rPr lang="en-US" dirty="0"/>
              <a:t>People Places Things and Events -- Strategy</a:t>
            </a:r>
          </a:p>
          <a:p>
            <a:r>
              <a:rPr lang="en-US" dirty="0"/>
              <a:t>Who What Where When and Why – Strategy</a:t>
            </a:r>
          </a:p>
          <a:p>
            <a:endParaRPr lang="en-US" dirty="0"/>
          </a:p>
          <a:p>
            <a:r>
              <a:rPr lang="en-US" dirty="0"/>
              <a:t>God’s Business Model – Definitions -- Strategy</a:t>
            </a:r>
          </a:p>
          <a:p>
            <a:endParaRPr lang="en-US" dirty="0"/>
          </a:p>
          <a:p>
            <a:r>
              <a:rPr lang="en-US" dirty="0"/>
              <a:t>Bible People Places Things and Events – Strategy</a:t>
            </a:r>
          </a:p>
          <a:p>
            <a:r>
              <a:rPr lang="en-US" dirty="0"/>
              <a:t>The Book of Acts Continued to Our Time -- Strategy</a:t>
            </a:r>
          </a:p>
          <a:p>
            <a:r>
              <a:rPr lang="en-US" dirty="0"/>
              <a:t>Church History, the Whole World, -- Strategy</a:t>
            </a:r>
          </a:p>
        </p:txBody>
      </p:sp>
    </p:spTree>
    <p:extLst>
      <p:ext uri="{BB962C8B-B14F-4D97-AF65-F5344CB8AC3E}">
        <p14:creationId xmlns:p14="http://schemas.microsoft.com/office/powerpoint/2010/main" val="3256816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CAAB-26C6-42BA-9E92-9ECCC1724C14}"/>
              </a:ext>
            </a:extLst>
          </p:cNvPr>
          <p:cNvSpPr>
            <a:spLocks noGrp="1"/>
          </p:cNvSpPr>
          <p:nvPr>
            <p:ph type="ctrTitle"/>
          </p:nvPr>
        </p:nvSpPr>
        <p:spPr/>
        <p:txBody>
          <a:bodyPr/>
          <a:lstStyle/>
          <a:p>
            <a:r>
              <a:rPr lang="en-US" dirty="0"/>
              <a:t>World History and Geography</a:t>
            </a:r>
          </a:p>
        </p:txBody>
      </p:sp>
      <p:sp>
        <p:nvSpPr>
          <p:cNvPr id="3" name="Subtitle 2">
            <a:extLst>
              <a:ext uri="{FF2B5EF4-FFF2-40B4-BE49-F238E27FC236}">
                <a16:creationId xmlns:a16="http://schemas.microsoft.com/office/drawing/2014/main" id="{0811193D-8226-4710-B20F-B592B9DE3D5A}"/>
              </a:ext>
            </a:extLst>
          </p:cNvPr>
          <p:cNvSpPr>
            <a:spLocks noGrp="1"/>
          </p:cNvSpPr>
          <p:nvPr>
            <p:ph type="subTitle" idx="1"/>
          </p:nvPr>
        </p:nvSpPr>
        <p:spPr>
          <a:xfrm>
            <a:off x="1524000" y="3602037"/>
            <a:ext cx="9144000" cy="2798763"/>
          </a:xfrm>
        </p:spPr>
        <p:txBody>
          <a:bodyPr>
            <a:normAutofit fontScale="85000" lnSpcReduction="20000"/>
          </a:bodyPr>
          <a:lstStyle/>
          <a:p>
            <a:r>
              <a:rPr lang="en-US" dirty="0"/>
              <a:t>Deeds of the Lord </a:t>
            </a:r>
          </a:p>
          <a:p>
            <a:r>
              <a:rPr lang="en-US" dirty="0"/>
              <a:t>Throughout World History</a:t>
            </a:r>
          </a:p>
          <a:p>
            <a:r>
              <a:rPr lang="en-US" dirty="0"/>
              <a:t>Extracted from His Saint’s Stories</a:t>
            </a:r>
          </a:p>
          <a:p>
            <a:r>
              <a:rPr lang="en-US" dirty="0"/>
              <a:t>The Lord’s Business Model</a:t>
            </a:r>
          </a:p>
          <a:p>
            <a:r>
              <a:rPr lang="en-US" dirty="0"/>
              <a:t>The Lord’s Strategy</a:t>
            </a:r>
          </a:p>
          <a:p>
            <a:r>
              <a:rPr lang="en-US" dirty="0"/>
              <a:t>The Lord’s Definitions </a:t>
            </a:r>
          </a:p>
          <a:p>
            <a:r>
              <a:rPr lang="en-US" dirty="0"/>
              <a:t>The Lord’s People, Places, Things, and Events</a:t>
            </a:r>
          </a:p>
          <a:p>
            <a:r>
              <a:rPr lang="en-US" dirty="0"/>
              <a:t>The Lord’s Who, What, Where, When and Why</a:t>
            </a:r>
          </a:p>
          <a:p>
            <a:endParaRPr lang="en-US" dirty="0"/>
          </a:p>
        </p:txBody>
      </p:sp>
    </p:spTree>
    <p:extLst>
      <p:ext uri="{BB962C8B-B14F-4D97-AF65-F5344CB8AC3E}">
        <p14:creationId xmlns:p14="http://schemas.microsoft.com/office/powerpoint/2010/main" val="42234033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9A80DE-B0B4-42EF-A7E3-73178C288300}"/>
              </a:ext>
            </a:extLst>
          </p:cNvPr>
          <p:cNvSpPr>
            <a:spLocks noGrp="1"/>
          </p:cNvSpPr>
          <p:nvPr>
            <p:ph type="title"/>
          </p:nvPr>
        </p:nvSpPr>
        <p:spPr/>
        <p:txBody>
          <a:bodyPr/>
          <a:lstStyle/>
          <a:p>
            <a:r>
              <a:rPr lang="en-US" dirty="0"/>
              <a:t>How to handle Google Earth</a:t>
            </a:r>
          </a:p>
        </p:txBody>
      </p:sp>
      <p:sp>
        <p:nvSpPr>
          <p:cNvPr id="3" name="Content Placeholder 2">
            <a:extLst>
              <a:ext uri="{FF2B5EF4-FFF2-40B4-BE49-F238E27FC236}">
                <a16:creationId xmlns:a16="http://schemas.microsoft.com/office/drawing/2014/main" id="{DC01D37B-68D2-4C03-A0DB-B659ADAC4B02}"/>
              </a:ext>
            </a:extLst>
          </p:cNvPr>
          <p:cNvSpPr>
            <a:spLocks noGrp="1"/>
          </p:cNvSpPr>
          <p:nvPr>
            <p:ph idx="1"/>
          </p:nvPr>
        </p:nvSpPr>
        <p:spPr/>
        <p:txBody>
          <a:bodyPr>
            <a:normAutofit lnSpcReduction="10000"/>
          </a:bodyPr>
          <a:lstStyle/>
          <a:p>
            <a:r>
              <a:rPr lang="en-US" dirty="0"/>
              <a:t>Download free app or Google Earth program from Google: </a:t>
            </a:r>
            <a:r>
              <a:rPr lang="en-US" dirty="0">
                <a:hlinkClick r:id="rId2"/>
              </a:rPr>
              <a:t>https://www.google.com/earth/about/versions/</a:t>
            </a:r>
            <a:r>
              <a:rPr lang="en-US" dirty="0"/>
              <a:t> for example.</a:t>
            </a:r>
          </a:p>
          <a:p>
            <a:r>
              <a:rPr lang="en-US" dirty="0"/>
              <a:t>So, you can bring a Google Earth File (.kmz) into your Google Earth Program or app, search for file association for your computer or phone and follow directions.</a:t>
            </a:r>
          </a:p>
          <a:p>
            <a:r>
              <a:rPr lang="en-US" dirty="0"/>
              <a:t>You probably already have a pdf file reader; if not, search for a free Adobe PDF Reader and download. Adobe, because some readers do not handle links.</a:t>
            </a:r>
          </a:p>
          <a:p>
            <a:r>
              <a:rPr lang="en-US" dirty="0"/>
              <a:t>Plus, If you can’t see something in a list just hover over it and your browser will show you the whole file name. Then, read back from the end of the name.</a:t>
            </a:r>
          </a:p>
          <a:p>
            <a:pPr marL="0" indent="0">
              <a:buNone/>
            </a:pPr>
            <a:endParaRPr lang="en-US" dirty="0"/>
          </a:p>
        </p:txBody>
      </p:sp>
    </p:spTree>
    <p:extLst>
      <p:ext uri="{BB962C8B-B14F-4D97-AF65-F5344CB8AC3E}">
        <p14:creationId xmlns:p14="http://schemas.microsoft.com/office/powerpoint/2010/main" val="40323100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881E1-328F-4D2B-B018-D93111693E0D}"/>
              </a:ext>
            </a:extLst>
          </p:cNvPr>
          <p:cNvSpPr>
            <a:spLocks noGrp="1"/>
          </p:cNvSpPr>
          <p:nvPr>
            <p:ph type="title"/>
          </p:nvPr>
        </p:nvSpPr>
        <p:spPr/>
        <p:txBody>
          <a:bodyPr/>
          <a:lstStyle/>
          <a:p>
            <a:r>
              <a:rPr lang="en-US" dirty="0"/>
              <a:t>Screen Shot of TeamsWin.net</a:t>
            </a:r>
          </a:p>
        </p:txBody>
      </p:sp>
      <p:sp>
        <p:nvSpPr>
          <p:cNvPr id="3" name="Content Placeholder 2">
            <a:extLst>
              <a:ext uri="{FF2B5EF4-FFF2-40B4-BE49-F238E27FC236}">
                <a16:creationId xmlns:a16="http://schemas.microsoft.com/office/drawing/2014/main" id="{EAEEDB80-395A-4C45-80D7-952EFD982603}"/>
              </a:ext>
            </a:extLst>
          </p:cNvPr>
          <p:cNvSpPr>
            <a:spLocks noGrp="1"/>
          </p:cNvSpPr>
          <p:nvPr>
            <p:ph idx="1"/>
          </p:nvPr>
        </p:nvSpPr>
        <p:spPr>
          <a:xfrm>
            <a:off x="838200" y="1354666"/>
            <a:ext cx="7933267" cy="5300133"/>
          </a:xfrm>
        </p:spPr>
        <p:txBody>
          <a:bodyPr/>
          <a:lstStyle/>
          <a:p>
            <a:endParaRPr lang="en-US" dirty="0"/>
          </a:p>
          <a:p>
            <a:endParaRPr lang="en-US" dirty="0"/>
          </a:p>
        </p:txBody>
      </p:sp>
      <p:pic>
        <p:nvPicPr>
          <p:cNvPr id="9" name="Picture 8">
            <a:extLst>
              <a:ext uri="{FF2B5EF4-FFF2-40B4-BE49-F238E27FC236}">
                <a16:creationId xmlns:a16="http://schemas.microsoft.com/office/drawing/2014/main" id="{71B0B44C-C631-40A3-A43D-36A3DA50C5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9309" y="1354666"/>
            <a:ext cx="7321891" cy="4917944"/>
          </a:xfrm>
          <a:prstGeom prst="rect">
            <a:avLst/>
          </a:prstGeom>
        </p:spPr>
      </p:pic>
      <p:sp>
        <p:nvSpPr>
          <p:cNvPr id="10" name="Oval 9">
            <a:extLst>
              <a:ext uri="{FF2B5EF4-FFF2-40B4-BE49-F238E27FC236}">
                <a16:creationId xmlns:a16="http://schemas.microsoft.com/office/drawing/2014/main" id="{0347A99F-F07C-49DA-AF77-2D4DDAFDAB0D}"/>
              </a:ext>
            </a:extLst>
          </p:cNvPr>
          <p:cNvSpPr/>
          <p:nvPr/>
        </p:nvSpPr>
        <p:spPr>
          <a:xfrm>
            <a:off x="7196671" y="2962230"/>
            <a:ext cx="778933" cy="567267"/>
          </a:xfrm>
          <a:prstGeom prst="ellipse">
            <a:avLst/>
          </a:prstGeom>
          <a:noFill/>
          <a:ln w="5715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solidFill>
                <a:srgbClr val="FF0000"/>
              </a:solidFill>
            </a:endParaRPr>
          </a:p>
        </p:txBody>
      </p:sp>
      <p:sp>
        <p:nvSpPr>
          <p:cNvPr id="12" name="Rectangle: Rounded Corners 11">
            <a:extLst>
              <a:ext uri="{FF2B5EF4-FFF2-40B4-BE49-F238E27FC236}">
                <a16:creationId xmlns:a16="http://schemas.microsoft.com/office/drawing/2014/main" id="{8B557E24-D0DA-4EDD-9E70-4C360D4562C7}"/>
              </a:ext>
            </a:extLst>
          </p:cNvPr>
          <p:cNvSpPr/>
          <p:nvPr/>
        </p:nvSpPr>
        <p:spPr>
          <a:xfrm>
            <a:off x="4804833" y="5994400"/>
            <a:ext cx="2764367" cy="27821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DDB28D6C-B749-4151-91FD-C478A3387B5A}"/>
              </a:ext>
            </a:extLst>
          </p:cNvPr>
          <p:cNvSpPr/>
          <p:nvPr/>
        </p:nvSpPr>
        <p:spPr>
          <a:xfrm>
            <a:off x="4399722" y="3137457"/>
            <a:ext cx="1550504" cy="27821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D65234C-EF62-4163-9566-828409EB2F54}"/>
              </a:ext>
            </a:extLst>
          </p:cNvPr>
          <p:cNvSpPr txBox="1"/>
          <p:nvPr/>
        </p:nvSpPr>
        <p:spPr>
          <a:xfrm>
            <a:off x="8203096" y="1354666"/>
            <a:ext cx="3518517" cy="3693319"/>
          </a:xfrm>
          <a:prstGeom prst="rect">
            <a:avLst/>
          </a:prstGeom>
          <a:noFill/>
        </p:spPr>
        <p:txBody>
          <a:bodyPr wrap="square" rtlCol="0">
            <a:spAutoFit/>
          </a:bodyPr>
          <a:lstStyle/>
          <a:p>
            <a:r>
              <a:rPr lang="en-US" dirty="0">
                <a:solidFill>
                  <a:srgbClr val="FF0000"/>
                </a:solidFill>
              </a:rPr>
              <a:t>From TeamsWin.net there are 3 ways to get to World History and Geography:</a:t>
            </a:r>
          </a:p>
          <a:p>
            <a:endParaRPr lang="en-US" dirty="0">
              <a:solidFill>
                <a:srgbClr val="FF0000"/>
              </a:solidFill>
            </a:endParaRPr>
          </a:p>
          <a:p>
            <a:pPr marL="342900" indent="-342900">
              <a:buAutoNum type="arabicPeriod"/>
            </a:pPr>
            <a:r>
              <a:rPr lang="en-US" dirty="0">
                <a:solidFill>
                  <a:srgbClr val="FF0000"/>
                </a:solidFill>
              </a:rPr>
              <a:t>Strategic Thinking Example, </a:t>
            </a:r>
          </a:p>
          <a:p>
            <a:pPr marL="342900" indent="-342900">
              <a:buAutoNum type="arabicPeriod"/>
            </a:pPr>
            <a:r>
              <a:rPr lang="en-US" dirty="0">
                <a:solidFill>
                  <a:srgbClr val="FF0000"/>
                </a:solidFill>
              </a:rPr>
              <a:t>Blogs</a:t>
            </a:r>
          </a:p>
          <a:p>
            <a:pPr marL="342900" indent="-342900">
              <a:buAutoNum type="arabicPeriod"/>
            </a:pPr>
            <a:r>
              <a:rPr lang="en-US" dirty="0">
                <a:solidFill>
                  <a:srgbClr val="FF0000"/>
                </a:solidFill>
              </a:rPr>
              <a:t>Deeds of the Lord</a:t>
            </a:r>
          </a:p>
          <a:p>
            <a:pPr marL="342900" indent="-342900">
              <a:buAutoNum type="arabicPeriod"/>
            </a:pPr>
            <a:endParaRPr lang="en-US" dirty="0">
              <a:solidFill>
                <a:srgbClr val="FF0000"/>
              </a:solidFill>
            </a:endParaRPr>
          </a:p>
          <a:p>
            <a:r>
              <a:rPr lang="en-US" dirty="0">
                <a:solidFill>
                  <a:srgbClr val="FF0000"/>
                </a:solidFill>
              </a:rPr>
              <a:t>However, I am looking for others to build nice websites that connect to my content. World History and Geography Content for example.</a:t>
            </a:r>
          </a:p>
          <a:p>
            <a:endParaRPr lang="en-US" dirty="0"/>
          </a:p>
        </p:txBody>
      </p:sp>
    </p:spTree>
    <p:extLst>
      <p:ext uri="{BB962C8B-B14F-4D97-AF65-F5344CB8AC3E}">
        <p14:creationId xmlns:p14="http://schemas.microsoft.com/office/powerpoint/2010/main" val="31413484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6955E-A25A-46CC-B7D7-E5AEB316C560}"/>
              </a:ext>
            </a:extLst>
          </p:cNvPr>
          <p:cNvSpPr>
            <a:spLocks noGrp="1"/>
          </p:cNvSpPr>
          <p:nvPr>
            <p:ph type="title"/>
          </p:nvPr>
        </p:nvSpPr>
        <p:spPr/>
        <p:txBody>
          <a:bodyPr/>
          <a:lstStyle/>
          <a:p>
            <a:r>
              <a:rPr lang="en-US" dirty="0"/>
              <a:t>Blogs</a:t>
            </a:r>
          </a:p>
        </p:txBody>
      </p:sp>
      <p:pic>
        <p:nvPicPr>
          <p:cNvPr id="5" name="Content Placeholder 4">
            <a:extLst>
              <a:ext uri="{FF2B5EF4-FFF2-40B4-BE49-F238E27FC236}">
                <a16:creationId xmlns:a16="http://schemas.microsoft.com/office/drawing/2014/main" id="{174892C6-F3DA-4D71-AE0B-B8CA3C3211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49014" y="1456641"/>
            <a:ext cx="7493971" cy="4881489"/>
          </a:xfrm>
        </p:spPr>
      </p:pic>
      <p:sp>
        <p:nvSpPr>
          <p:cNvPr id="7" name="Rectangle: Rounded Corners 6">
            <a:extLst>
              <a:ext uri="{FF2B5EF4-FFF2-40B4-BE49-F238E27FC236}">
                <a16:creationId xmlns:a16="http://schemas.microsoft.com/office/drawing/2014/main" id="{CA345FC1-B33F-4FCD-A460-60AD99D4E57B}"/>
              </a:ext>
            </a:extLst>
          </p:cNvPr>
          <p:cNvSpPr/>
          <p:nvPr/>
        </p:nvSpPr>
        <p:spPr>
          <a:xfrm>
            <a:off x="2546251" y="2954214"/>
            <a:ext cx="6654019" cy="474785"/>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F651D64A-AF85-DD94-1FA7-84916F4BE5A4}"/>
              </a:ext>
            </a:extLst>
          </p:cNvPr>
          <p:cNvSpPr txBox="1"/>
          <p:nvPr/>
        </p:nvSpPr>
        <p:spPr>
          <a:xfrm>
            <a:off x="9529763" y="2656801"/>
            <a:ext cx="1657350" cy="3416320"/>
          </a:xfrm>
          <a:prstGeom prst="rect">
            <a:avLst/>
          </a:prstGeom>
          <a:noFill/>
        </p:spPr>
        <p:txBody>
          <a:bodyPr wrap="square" rtlCol="0">
            <a:spAutoFit/>
          </a:bodyPr>
          <a:lstStyle/>
          <a:p>
            <a:r>
              <a:rPr lang="en-US" dirty="0">
                <a:solidFill>
                  <a:srgbClr val="FF0000"/>
                </a:solidFill>
              </a:rPr>
              <a:t>The World Geography and History Blog  description includes the Bible Strategy Blog, or the 50 People and 50 Places that are in more than one book of the Bible. </a:t>
            </a:r>
            <a:endParaRPr lang="en-US" dirty="0"/>
          </a:p>
        </p:txBody>
      </p:sp>
    </p:spTree>
    <p:extLst>
      <p:ext uri="{BB962C8B-B14F-4D97-AF65-F5344CB8AC3E}">
        <p14:creationId xmlns:p14="http://schemas.microsoft.com/office/powerpoint/2010/main" val="913042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68607-B5AE-4D72-9434-38069413C790}"/>
              </a:ext>
            </a:extLst>
          </p:cNvPr>
          <p:cNvSpPr>
            <a:spLocks noGrp="1"/>
          </p:cNvSpPr>
          <p:nvPr>
            <p:ph type="title"/>
          </p:nvPr>
        </p:nvSpPr>
        <p:spPr>
          <a:xfrm>
            <a:off x="838200" y="322594"/>
            <a:ext cx="10515600" cy="1325563"/>
          </a:xfrm>
        </p:spPr>
        <p:txBody>
          <a:bodyPr/>
          <a:lstStyle/>
          <a:p>
            <a:r>
              <a:rPr lang="en-US" dirty="0"/>
              <a:t>Deeds </a:t>
            </a:r>
          </a:p>
        </p:txBody>
      </p:sp>
      <p:pic>
        <p:nvPicPr>
          <p:cNvPr id="5" name="Picture 4">
            <a:hlinkClick r:id="rId2"/>
            <a:extLst>
              <a:ext uri="{FF2B5EF4-FFF2-40B4-BE49-F238E27FC236}">
                <a16:creationId xmlns:a16="http://schemas.microsoft.com/office/drawing/2014/main" id="{5F2B85D8-1937-4527-A959-13E04C54A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679" y="1514014"/>
            <a:ext cx="10247121" cy="4753612"/>
          </a:xfrm>
          <a:prstGeom prst="rect">
            <a:avLst/>
          </a:prstGeom>
        </p:spPr>
      </p:pic>
      <p:sp>
        <p:nvSpPr>
          <p:cNvPr id="3" name="TextBox 2">
            <a:extLst>
              <a:ext uri="{FF2B5EF4-FFF2-40B4-BE49-F238E27FC236}">
                <a16:creationId xmlns:a16="http://schemas.microsoft.com/office/drawing/2014/main" id="{399C58CA-BAA2-4063-B148-AD314D94ADEB}"/>
              </a:ext>
            </a:extLst>
          </p:cNvPr>
          <p:cNvSpPr txBox="1"/>
          <p:nvPr/>
        </p:nvSpPr>
        <p:spPr>
          <a:xfrm>
            <a:off x="5738812" y="2839577"/>
            <a:ext cx="5614988" cy="3139321"/>
          </a:xfrm>
          <a:prstGeom prst="rect">
            <a:avLst/>
          </a:prstGeom>
          <a:noFill/>
          <a:ln w="57150">
            <a:solidFill>
              <a:srgbClr val="FF0000"/>
            </a:solidFill>
          </a:ln>
        </p:spPr>
        <p:txBody>
          <a:bodyPr wrap="square" rtlCol="0">
            <a:spAutoFit/>
          </a:bodyPr>
          <a:lstStyle/>
          <a:p>
            <a:r>
              <a:rPr lang="en-US" dirty="0">
                <a:solidFill>
                  <a:srgbClr val="FF0000"/>
                </a:solidFill>
              </a:rPr>
              <a:t>This list will grow. </a:t>
            </a:r>
          </a:p>
          <a:p>
            <a:endParaRPr lang="en-US" dirty="0">
              <a:solidFill>
                <a:srgbClr val="FF0000"/>
              </a:solidFill>
            </a:endParaRPr>
          </a:p>
          <a:p>
            <a:r>
              <a:rPr lang="en-US" dirty="0">
                <a:solidFill>
                  <a:srgbClr val="FF0000"/>
                </a:solidFill>
              </a:rPr>
              <a:t>Now that I have everything in a relational database, I can look at the stories from an unlimited number of views. </a:t>
            </a:r>
          </a:p>
          <a:p>
            <a:endParaRPr lang="en-US" dirty="0">
              <a:solidFill>
                <a:srgbClr val="FF0000"/>
              </a:solidFill>
            </a:endParaRPr>
          </a:p>
          <a:p>
            <a:r>
              <a:rPr lang="en-US" dirty="0"/>
              <a:t>The true understanding of scripture comes from both seeing how the Saints lived it, and then living it.</a:t>
            </a:r>
            <a:endParaRPr lang="en-US" dirty="0">
              <a:solidFill>
                <a:srgbClr val="FF0000"/>
              </a:solidFill>
            </a:endParaRPr>
          </a:p>
          <a:p>
            <a:endParaRPr lang="en-US" dirty="0">
              <a:solidFill>
                <a:srgbClr val="FF0000"/>
              </a:solidFill>
            </a:endParaRPr>
          </a:p>
          <a:p>
            <a:r>
              <a:rPr lang="en-US" dirty="0">
                <a:solidFill>
                  <a:srgbClr val="FF0000"/>
                </a:solidFill>
              </a:rPr>
              <a:t>Because each story has over 100 datapoints. there are currently over 100 of these queries, which can be combined for interesting relationships. So more to come.</a:t>
            </a:r>
          </a:p>
        </p:txBody>
      </p:sp>
    </p:spTree>
    <p:extLst>
      <p:ext uri="{BB962C8B-B14F-4D97-AF65-F5344CB8AC3E}">
        <p14:creationId xmlns:p14="http://schemas.microsoft.com/office/powerpoint/2010/main" val="2636097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974B7-F2F9-46EC-BCBA-4356E7C23174}"/>
              </a:ext>
            </a:extLst>
          </p:cNvPr>
          <p:cNvSpPr>
            <a:spLocks noGrp="1"/>
          </p:cNvSpPr>
          <p:nvPr>
            <p:ph type="title"/>
          </p:nvPr>
        </p:nvSpPr>
        <p:spPr/>
        <p:txBody>
          <a:bodyPr/>
          <a:lstStyle/>
          <a:p>
            <a:r>
              <a:rPr lang="en-US" dirty="0"/>
              <a:t>World History Summary with Links</a:t>
            </a:r>
          </a:p>
        </p:txBody>
      </p:sp>
      <p:pic>
        <p:nvPicPr>
          <p:cNvPr id="5" name="Content Placeholder 4">
            <a:hlinkClick r:id="rId2"/>
            <a:extLst>
              <a:ext uri="{FF2B5EF4-FFF2-40B4-BE49-F238E27FC236}">
                <a16:creationId xmlns:a16="http://schemas.microsoft.com/office/drawing/2014/main" id="{7D81916E-665B-4DB7-AEDE-B83A358A849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38200" y="1825625"/>
            <a:ext cx="9614095" cy="4532972"/>
          </a:xfrm>
        </p:spPr>
      </p:pic>
      <p:sp>
        <p:nvSpPr>
          <p:cNvPr id="3" name="TextBox 2">
            <a:hlinkClick r:id="rId2"/>
            <a:extLst>
              <a:ext uri="{FF2B5EF4-FFF2-40B4-BE49-F238E27FC236}">
                <a16:creationId xmlns:a16="http://schemas.microsoft.com/office/drawing/2014/main" id="{DE2DD43F-23F3-4DC7-9B95-C51507F9EBE6}"/>
              </a:ext>
            </a:extLst>
          </p:cNvPr>
          <p:cNvSpPr txBox="1"/>
          <p:nvPr/>
        </p:nvSpPr>
        <p:spPr>
          <a:xfrm>
            <a:off x="9276522" y="185535"/>
            <a:ext cx="2425148" cy="1477328"/>
          </a:xfrm>
          <a:prstGeom prst="rect">
            <a:avLst/>
          </a:prstGeom>
          <a:noFill/>
          <a:ln w="57150">
            <a:solidFill>
              <a:srgbClr val="FF0000"/>
            </a:solidFill>
          </a:ln>
        </p:spPr>
        <p:txBody>
          <a:bodyPr wrap="square" rtlCol="0">
            <a:spAutoFit/>
          </a:bodyPr>
          <a:lstStyle/>
          <a:p>
            <a:r>
              <a:rPr lang="en-US" dirty="0">
                <a:solidFill>
                  <a:srgbClr val="FF0000"/>
                </a:solidFill>
              </a:rPr>
              <a:t>Only 17 pages for a summary of World History East West North and South, Probably never before compiled.</a:t>
            </a:r>
          </a:p>
        </p:txBody>
      </p:sp>
      <p:sp>
        <p:nvSpPr>
          <p:cNvPr id="6" name="TextBox 5">
            <a:hlinkClick r:id="rId2"/>
            <a:extLst>
              <a:ext uri="{FF2B5EF4-FFF2-40B4-BE49-F238E27FC236}">
                <a16:creationId xmlns:a16="http://schemas.microsoft.com/office/drawing/2014/main" id="{5AB1BC1A-0AAD-4AD1-B828-E32F913BE0DF}"/>
              </a:ext>
            </a:extLst>
          </p:cNvPr>
          <p:cNvSpPr txBox="1"/>
          <p:nvPr/>
        </p:nvSpPr>
        <p:spPr>
          <a:xfrm>
            <a:off x="10111408" y="2405275"/>
            <a:ext cx="1742661" cy="1477328"/>
          </a:xfrm>
          <a:prstGeom prst="rect">
            <a:avLst/>
          </a:prstGeom>
          <a:noFill/>
          <a:ln w="57150">
            <a:solidFill>
              <a:srgbClr val="FF0000"/>
            </a:solidFill>
          </a:ln>
        </p:spPr>
        <p:txBody>
          <a:bodyPr wrap="square" rtlCol="0">
            <a:spAutoFit/>
          </a:bodyPr>
          <a:lstStyle/>
          <a:p>
            <a:r>
              <a:rPr lang="en-US" dirty="0">
                <a:solidFill>
                  <a:srgbClr val="FF0000"/>
                </a:solidFill>
              </a:rPr>
              <a:t>The Links drill down to the history and geography for that location</a:t>
            </a:r>
          </a:p>
        </p:txBody>
      </p:sp>
    </p:spTree>
    <p:extLst>
      <p:ext uri="{BB962C8B-B14F-4D97-AF65-F5344CB8AC3E}">
        <p14:creationId xmlns:p14="http://schemas.microsoft.com/office/powerpoint/2010/main" val="1135526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EBE89-97CC-4765-B7EF-D04CA03D0FA7}"/>
              </a:ext>
            </a:extLst>
          </p:cNvPr>
          <p:cNvSpPr>
            <a:spLocks noGrp="1"/>
          </p:cNvSpPr>
          <p:nvPr>
            <p:ph type="title"/>
          </p:nvPr>
        </p:nvSpPr>
        <p:spPr/>
        <p:txBody>
          <a:bodyPr/>
          <a:lstStyle/>
          <a:p>
            <a:r>
              <a:rPr lang="en-US" dirty="0"/>
              <a:t>Bible Strategy Introduction</a:t>
            </a:r>
          </a:p>
        </p:txBody>
      </p:sp>
      <p:pic>
        <p:nvPicPr>
          <p:cNvPr id="5" name="Content Placeholder 4">
            <a:extLst>
              <a:ext uri="{FF2B5EF4-FFF2-40B4-BE49-F238E27FC236}">
                <a16:creationId xmlns:a16="http://schemas.microsoft.com/office/drawing/2014/main" id="{BB5D9169-545E-437D-AD81-352BA90F24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98806" y="1575583"/>
            <a:ext cx="7962313" cy="4557932"/>
          </a:xfrm>
        </p:spPr>
      </p:pic>
      <p:sp>
        <p:nvSpPr>
          <p:cNvPr id="3" name="Rectangle: Rounded Corners 2">
            <a:hlinkClick r:id="rId3"/>
            <a:extLst>
              <a:ext uri="{FF2B5EF4-FFF2-40B4-BE49-F238E27FC236}">
                <a16:creationId xmlns:a16="http://schemas.microsoft.com/office/drawing/2014/main" id="{6603FBE4-92FD-4767-A989-BE87506A6782}"/>
              </a:ext>
            </a:extLst>
          </p:cNvPr>
          <p:cNvSpPr/>
          <p:nvPr/>
        </p:nvSpPr>
        <p:spPr>
          <a:xfrm>
            <a:off x="1881809" y="2809461"/>
            <a:ext cx="5963478" cy="1537252"/>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hlinkClick r:id="rId3"/>
            <a:extLst>
              <a:ext uri="{FF2B5EF4-FFF2-40B4-BE49-F238E27FC236}">
                <a16:creationId xmlns:a16="http://schemas.microsoft.com/office/drawing/2014/main" id="{E4B2DA07-F6B6-4892-819C-0FE400086495}"/>
              </a:ext>
            </a:extLst>
          </p:cNvPr>
          <p:cNvSpPr txBox="1"/>
          <p:nvPr/>
        </p:nvSpPr>
        <p:spPr>
          <a:xfrm>
            <a:off x="9121725" y="2901146"/>
            <a:ext cx="2579945" cy="646331"/>
          </a:xfrm>
          <a:prstGeom prst="rect">
            <a:avLst/>
          </a:prstGeom>
          <a:noFill/>
          <a:ln w="76200">
            <a:solidFill>
              <a:srgbClr val="FF0000"/>
            </a:solidFill>
          </a:ln>
        </p:spPr>
        <p:txBody>
          <a:bodyPr wrap="square" rtlCol="0">
            <a:spAutoFit/>
          </a:bodyPr>
          <a:lstStyle/>
          <a:p>
            <a:r>
              <a:rPr lang="en-US" dirty="0">
                <a:solidFill>
                  <a:srgbClr val="FF0000"/>
                </a:solidFill>
              </a:rPr>
              <a:t>Zoom the introduction box so everyone can read</a:t>
            </a:r>
          </a:p>
        </p:txBody>
      </p:sp>
    </p:spTree>
    <p:extLst>
      <p:ext uri="{BB962C8B-B14F-4D97-AF65-F5344CB8AC3E}">
        <p14:creationId xmlns:p14="http://schemas.microsoft.com/office/powerpoint/2010/main" val="12646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F9B96-3244-46CB-9D09-DB2EC5257564}"/>
              </a:ext>
            </a:extLst>
          </p:cNvPr>
          <p:cNvSpPr>
            <a:spLocks noGrp="1"/>
          </p:cNvSpPr>
          <p:nvPr>
            <p:ph type="title"/>
          </p:nvPr>
        </p:nvSpPr>
        <p:spPr/>
        <p:txBody>
          <a:bodyPr/>
          <a:lstStyle/>
          <a:p>
            <a:r>
              <a:rPr lang="en-US" dirty="0"/>
              <a:t>World Geography and History</a:t>
            </a:r>
          </a:p>
        </p:txBody>
      </p:sp>
      <p:pic>
        <p:nvPicPr>
          <p:cNvPr id="19" name="Content Placeholder 18">
            <a:extLst>
              <a:ext uri="{FF2B5EF4-FFF2-40B4-BE49-F238E27FC236}">
                <a16:creationId xmlns:a16="http://schemas.microsoft.com/office/drawing/2014/main" id="{05002B63-97B1-478C-A115-D8BBCB0AA5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7417" y="1760046"/>
            <a:ext cx="3458058" cy="2600688"/>
          </a:xfrm>
        </p:spPr>
      </p:pic>
      <p:sp>
        <p:nvSpPr>
          <p:cNvPr id="20" name="TextBox 19">
            <a:hlinkClick r:id="rId3"/>
            <a:extLst>
              <a:ext uri="{FF2B5EF4-FFF2-40B4-BE49-F238E27FC236}">
                <a16:creationId xmlns:a16="http://schemas.microsoft.com/office/drawing/2014/main" id="{BF8F72DE-C9F4-45AD-B587-38B3294189EC}"/>
              </a:ext>
            </a:extLst>
          </p:cNvPr>
          <p:cNvSpPr txBox="1"/>
          <p:nvPr/>
        </p:nvSpPr>
        <p:spPr>
          <a:xfrm>
            <a:off x="6414052" y="1690688"/>
            <a:ext cx="3458818" cy="1200329"/>
          </a:xfrm>
          <a:prstGeom prst="rect">
            <a:avLst/>
          </a:prstGeom>
          <a:noFill/>
          <a:ln w="76200">
            <a:solidFill>
              <a:srgbClr val="FF0000"/>
            </a:solidFill>
          </a:ln>
        </p:spPr>
        <p:txBody>
          <a:bodyPr wrap="square" rtlCol="0">
            <a:spAutoFit/>
          </a:bodyPr>
          <a:lstStyle/>
          <a:p>
            <a:r>
              <a:rPr lang="en-US" dirty="0">
                <a:solidFill>
                  <a:srgbClr val="FF0000"/>
                </a:solidFill>
              </a:rPr>
              <a:t>000 1 PowerPoint</a:t>
            </a:r>
          </a:p>
          <a:p>
            <a:r>
              <a:rPr lang="en-US" dirty="0">
                <a:solidFill>
                  <a:srgbClr val="FF0000"/>
                </a:solidFill>
              </a:rPr>
              <a:t>000 2 Blog</a:t>
            </a:r>
          </a:p>
          <a:p>
            <a:r>
              <a:rPr lang="en-US" dirty="0">
                <a:solidFill>
                  <a:srgbClr val="FF0000"/>
                </a:solidFill>
              </a:rPr>
              <a:t>000 3 How to read History</a:t>
            </a:r>
          </a:p>
          <a:p>
            <a:r>
              <a:rPr lang="en-US" dirty="0">
                <a:solidFill>
                  <a:srgbClr val="FF0000"/>
                </a:solidFill>
              </a:rPr>
              <a:t>005 Deeds of the Lord Queries</a:t>
            </a:r>
          </a:p>
        </p:txBody>
      </p:sp>
    </p:spTree>
    <p:extLst>
      <p:ext uri="{BB962C8B-B14F-4D97-AF65-F5344CB8AC3E}">
        <p14:creationId xmlns:p14="http://schemas.microsoft.com/office/powerpoint/2010/main" val="26530295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History and Geography of the World, Deeds of the Lord 5 (3) (1)</Template>
  <TotalTime>230</TotalTime>
  <Words>1636</Words>
  <Application>Microsoft Office PowerPoint</Application>
  <PresentationFormat>Widescreen</PresentationFormat>
  <Paragraphs>136</Paragraphs>
  <Slides>26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World History and Geography</vt:lpstr>
      <vt:lpstr>An Introduction to TeamsWin Strategy</vt:lpstr>
      <vt:lpstr>How to handle Google Earth</vt:lpstr>
      <vt:lpstr>Screen Shot of TeamsWin.net</vt:lpstr>
      <vt:lpstr>Blogs</vt:lpstr>
      <vt:lpstr>Deeds </vt:lpstr>
      <vt:lpstr>World History Summary with Links</vt:lpstr>
      <vt:lpstr>Bible Strategy Introduction</vt:lpstr>
      <vt:lpstr>World Geography and History</vt:lpstr>
      <vt:lpstr>Church History Blog</vt:lpstr>
      <vt:lpstr>Saints Locations by Church Calendar Day</vt:lpstr>
      <vt:lpstr>13 Dots of History</vt:lpstr>
      <vt:lpstr>Adam, created complete, passed it on</vt:lpstr>
      <vt:lpstr>Abraham, lived with Noah and his Sons</vt:lpstr>
      <vt:lpstr>Jesus </vt:lpstr>
      <vt:lpstr>Paul</vt:lpstr>
      <vt:lpstr>Jesus’ Path to Jerusalem, 19 stories of Galilee</vt:lpstr>
      <vt:lpstr>Geography and History Navigation</vt:lpstr>
      <vt:lpstr>Locations – One Big File with All the World History and Geography</vt:lpstr>
      <vt:lpstr>Saint Stories over Time with Historical Context</vt:lpstr>
      <vt:lpstr>History of Icons</vt:lpstr>
      <vt:lpstr>Apostles History, Geography, and Context</vt:lpstr>
      <vt:lpstr>The History of Miracles</vt:lpstr>
      <vt:lpstr>PowerPoint Presentation</vt:lpstr>
      <vt:lpstr>A Review of TeamsWin Strategy</vt:lpstr>
      <vt:lpstr>World History and Geography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Bob Pace</dc:creator>
  <cp:lastModifiedBy>Bob Pace</cp:lastModifiedBy>
  <cp:revision>27</cp:revision>
  <dcterms:created xsi:type="dcterms:W3CDTF">2025-07-01T22:10:26Z</dcterms:created>
  <dcterms:modified xsi:type="dcterms:W3CDTF">2025-11-06T20:00:57Z</dcterms:modified>
</cp:coreProperties>
</file>